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5"/>
  </p:notesMasterIdLst>
  <p:sldIdLst>
    <p:sldId id="256" r:id="rId54"/>
    <p:sldId id="257" r:id="rId58"/>
    <p:sldId id="258" r:id="rId60"/>
    <p:sldId id="259" r:id="rId62"/>
    <p:sldId id="260" r:id="rId64"/>
    <p:sldId id="261" r:id="rId66"/>
    <p:sldId id="262" r:id="rId68"/>
    <p:sldId id="263" r:id="rId70"/>
    <p:sldId id="264" r:id="rId72"/>
    <p:sldId id="265" r:id="rId74"/>
    <p:sldId id="266" r:id="rId76"/>
    <p:sldId id="267" r:id="rId78"/>
    <p:sldId id="268" r:id="rId80"/>
    <p:sldId id="269" r:id="rId82"/>
    <p:sldId id="270" r:id="rId84"/>
    <p:sldId id="271" r:id="rId86"/>
    <p:sldId id="272" r:id="rId88"/>
    <p:sldId id="273" r:id="rId90"/>
    <p:sldId id="274" r:id="rId92"/>
    <p:sldId id="275" r:id="rId94"/>
    <p:sldId id="276" r:id="rId96"/>
    <p:sldId id="277" r:id="rId98"/>
    <p:sldId id="278" r:id="rId100"/>
    <p:sldId id="279" r:id="rId102"/>
    <p:sldId id="280" r:id="rId104"/>
    <p:sldId id="281" r:id="rId106"/>
    <p:sldId id="282" r:id="rId108"/>
    <p:sldId id="283" r:id="rId110"/>
    <p:sldId id="284" r:id="rId112"/>
    <p:sldId id="285" r:id="rId114"/>
    <p:sldId id="286" r:id="rId116"/>
    <p:sldId id="287" r:id="rId118"/>
    <p:sldId id="288" r:id="rId120"/>
    <p:sldId id="289" r:id="rId122"/>
    <p:sldId id="290" r:id="rId124"/>
    <p:sldId id="291" r:id="rId126"/>
    <p:sldId id="292" r:id="rId128"/>
    <p:sldId id="293" r:id="rId130"/>
    <p:sldId id="294" r:id="rId131"/>
    <p:sldId id="295" r:id="rId133"/>
    <p:sldId id="296" r:id="rId135"/>
    <p:sldId id="297" r:id="rId137"/>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Kollektif" charset="1" panose="020B0604020101010102"/>
      <p:regular r:id="rId12"/>
    </p:embeddedFont>
    <p:embeddedFont>
      <p:font typeface="Kollektif Bold" charset="1" panose="020B0604020101010102"/>
      <p:regular r:id="rId13"/>
    </p:embeddedFont>
    <p:embeddedFont>
      <p:font typeface="Kollektif Italics" charset="1" panose="020B0604020101010102"/>
      <p:regular r:id="rId14"/>
    </p:embeddedFont>
    <p:embeddedFont>
      <p:font typeface="Kollektif Bold Italics" charset="1" panose="020B0604020101010102"/>
      <p:regular r:id="rId15"/>
    </p:embeddedFont>
    <p:embeddedFont>
      <p:font typeface="Telegraf" charset="1" panose="00000500000000000000"/>
      <p:regular r:id="rId16"/>
    </p:embeddedFont>
    <p:embeddedFont>
      <p:font typeface="Telegraf Bold" charset="1" panose="00000800000000000000"/>
      <p:regular r:id="rId17"/>
    </p:embeddedFont>
    <p:embeddedFont>
      <p:font typeface="Telegraf Bold" charset="1" panose="00000800000000000000"/>
      <p:regular r:id="rId18"/>
    </p:embeddedFont>
    <p:embeddedFont>
      <p:font typeface="Telegraf Bold Bold" charset="1" panose="00000A00000000000000"/>
      <p:regular r:id="rId19"/>
    </p:embeddedFont>
    <p:embeddedFont>
      <p:font typeface="Open Sans Light" charset="1" panose="020B0306030504020204"/>
      <p:regular r:id="rId20"/>
    </p:embeddedFont>
    <p:embeddedFont>
      <p:font typeface="Open Sans Light Bold" charset="1" panose="020B0806030504020204"/>
      <p:regular r:id="rId21"/>
    </p:embeddedFont>
    <p:embeddedFont>
      <p:font typeface="Open Sans Light Italics" charset="1" panose="020B0306030504020204"/>
      <p:regular r:id="rId22"/>
    </p:embeddedFont>
    <p:embeddedFont>
      <p:font typeface="Open Sans Light Bold Italics" charset="1" panose="020B0806030504020204"/>
      <p:regular r:id="rId23"/>
    </p:embeddedFont>
    <p:embeddedFont>
      <p:font typeface="Open Sans" charset="1" panose="020B0606030504020204"/>
      <p:regular r:id="rId24"/>
    </p:embeddedFont>
    <p:embeddedFont>
      <p:font typeface="Open Sans Bold" charset="1" panose="020B0806030504020204"/>
      <p:regular r:id="rId25"/>
    </p:embeddedFont>
    <p:embeddedFont>
      <p:font typeface="Open Sans Italics" charset="1" panose="020B0606030504020204"/>
      <p:regular r:id="rId26"/>
    </p:embeddedFont>
    <p:embeddedFont>
      <p:font typeface="Open Sans Bold Italics" charset="1" panose="020B0806030504020204"/>
      <p:regular r:id="rId27"/>
    </p:embeddedFont>
    <p:embeddedFont>
      <p:font typeface="Open Sans Extra Bold" charset="1" panose="020B0906030804020204"/>
      <p:regular r:id="rId28"/>
    </p:embeddedFont>
    <p:embeddedFont>
      <p:font typeface="Open Sans Extra Bold Italics" charset="1" panose="020B0906030804020204"/>
      <p:regular r:id="rId29"/>
    </p:embeddedFont>
    <p:embeddedFont>
      <p:font typeface="Muli Bold" charset="1" panose="00000800000000000000"/>
      <p:regular r:id="rId30"/>
    </p:embeddedFont>
    <p:embeddedFont>
      <p:font typeface="Muli Bold Bold" charset="1" panose="00000900000000000000"/>
      <p:regular r:id="rId31"/>
    </p:embeddedFont>
    <p:embeddedFont>
      <p:font typeface="Muli Bold Italics" charset="1" panose="00000800000000000000"/>
      <p:regular r:id="rId32"/>
    </p:embeddedFont>
    <p:embeddedFont>
      <p:font typeface="Muli Bold Bold Italics" charset="1" panose="00000900000000000000"/>
      <p:regular r:id="rId33"/>
    </p:embeddedFont>
    <p:embeddedFont>
      <p:font typeface="Muli Regular" charset="1" panose="00000500000000000000"/>
      <p:regular r:id="rId34"/>
    </p:embeddedFont>
    <p:embeddedFont>
      <p:font typeface="Muli Regular Bold" charset="1" panose="00000700000000000000"/>
      <p:regular r:id="rId35"/>
    </p:embeddedFont>
    <p:embeddedFont>
      <p:font typeface="Muli Regular Italics" charset="1" panose="00000500000000000000"/>
      <p:regular r:id="rId36"/>
    </p:embeddedFont>
    <p:embeddedFont>
      <p:font typeface="Muli Regular Bold Italics" charset="1" panose="00000700000000000000"/>
      <p:regular r:id="rId37"/>
    </p:embeddedFont>
    <p:embeddedFont>
      <p:font typeface="Montserrat Extra-Bold" charset="1" panose="00000900000000000000"/>
      <p:regular r:id="rId38"/>
    </p:embeddedFont>
    <p:embeddedFont>
      <p:font typeface="Montserrat Extra-Bold Bold" charset="1" panose="00000A00000000000000"/>
      <p:regular r:id="rId39"/>
    </p:embeddedFont>
    <p:embeddedFont>
      <p:font typeface="Montserrat Extra-Bold Italics" charset="1" panose="00000900000000000000"/>
      <p:regular r:id="rId40"/>
    </p:embeddedFont>
    <p:embeddedFont>
      <p:font typeface="Montserrat Extra-Bold Bold Italics" charset="1" panose="00000A00000000000000"/>
      <p:regular r:id="rId41"/>
    </p:embeddedFont>
    <p:embeddedFont>
      <p:font typeface="Montserrat Semi-Bold" charset="1" panose="00000700000000000000"/>
      <p:regular r:id="rId42"/>
    </p:embeddedFont>
    <p:embeddedFont>
      <p:font typeface="Montserrat Semi-Bold Bold" charset="1" panose="00000800000000000000"/>
      <p:regular r:id="rId43"/>
    </p:embeddedFont>
    <p:embeddedFont>
      <p:font typeface="Montserrat Semi-Bold Italics" charset="1" panose="00000700000000000000"/>
      <p:regular r:id="rId44"/>
    </p:embeddedFont>
    <p:embeddedFont>
      <p:font typeface="Montserrat Semi-Bold Bold Italics" charset="1" panose="00000800000000000000"/>
      <p:regular r:id="rId45"/>
    </p:embeddedFont>
    <p:embeddedFont>
      <p:font typeface="Montserrat" charset="1" panose="00000500000000000000"/>
      <p:regular r:id="rId46"/>
    </p:embeddedFont>
    <p:embeddedFont>
      <p:font typeface="Montserrat Bold" charset="1" panose="00000600000000000000"/>
      <p:regular r:id="rId47"/>
    </p:embeddedFont>
    <p:embeddedFont>
      <p:font typeface="Montserrat Italics" charset="1" panose="00000500000000000000"/>
      <p:regular r:id="rId48"/>
    </p:embeddedFont>
    <p:embeddedFont>
      <p:font typeface="Montserrat Bold Italics" charset="1" panose="00000600000000000000"/>
      <p:regular r:id="rId49"/>
    </p:embeddedFont>
    <p:embeddedFont>
      <p:font typeface="Inter" charset="1" panose="020B0502030000000004"/>
      <p:regular r:id="rId50"/>
    </p:embeddedFont>
    <p:embeddedFont>
      <p:font typeface="Inter Bold" charset="1" panose="020B0802030000000004"/>
      <p:regular r:id="rId51"/>
    </p:embeddedFont>
    <p:embeddedFont>
      <p:font typeface="Inter Italics" charset="1" panose="020B0502030000000004"/>
      <p:regular r:id="rId52"/>
    </p:embeddedFont>
    <p:embeddedFont>
      <p:font typeface="Inter Bold Italics" charset="1" panose="020B0802030000000004"/>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23.xml" Type="http://schemas.openxmlformats.org/officeDocument/2006/relationships/slide"/><Relationship Id="rId101" Target="notesSlides/notesSlide23.xml" Type="http://schemas.openxmlformats.org/officeDocument/2006/relationships/notesSlide"/><Relationship Id="rId102" Target="slides/slide24.xml" Type="http://schemas.openxmlformats.org/officeDocument/2006/relationships/slide"/><Relationship Id="rId103" Target="notesSlides/notesSlide24.xml" Type="http://schemas.openxmlformats.org/officeDocument/2006/relationships/notesSlide"/><Relationship Id="rId104" Target="slides/slide25.xml" Type="http://schemas.openxmlformats.org/officeDocument/2006/relationships/slide"/><Relationship Id="rId105" Target="notesSlides/notesSlide25.xml" Type="http://schemas.openxmlformats.org/officeDocument/2006/relationships/notesSlide"/><Relationship Id="rId106" Target="slides/slide26.xml" Type="http://schemas.openxmlformats.org/officeDocument/2006/relationships/slide"/><Relationship Id="rId107" Target="notesSlides/notesSlide26.xml" Type="http://schemas.openxmlformats.org/officeDocument/2006/relationships/notesSlide"/><Relationship Id="rId108" Target="slides/slide27.xml" Type="http://schemas.openxmlformats.org/officeDocument/2006/relationships/slide"/><Relationship Id="rId109" Target="notesSlides/notesSlide27.xml" Type="http://schemas.openxmlformats.org/officeDocument/2006/relationships/notesSlide"/><Relationship Id="rId11" Target="fonts/font11.fntdata" Type="http://schemas.openxmlformats.org/officeDocument/2006/relationships/font"/><Relationship Id="rId110" Target="slides/slide28.xml" Type="http://schemas.openxmlformats.org/officeDocument/2006/relationships/slide"/><Relationship Id="rId111" Target="notesSlides/notesSlide28.xml" Type="http://schemas.openxmlformats.org/officeDocument/2006/relationships/notesSlide"/><Relationship Id="rId112" Target="slides/slide29.xml" Type="http://schemas.openxmlformats.org/officeDocument/2006/relationships/slide"/><Relationship Id="rId113" Target="notesSlides/notesSlide29.xml" Type="http://schemas.openxmlformats.org/officeDocument/2006/relationships/notesSlide"/><Relationship Id="rId114" Target="slides/slide30.xml" Type="http://schemas.openxmlformats.org/officeDocument/2006/relationships/slide"/><Relationship Id="rId115" Target="notesSlides/notesSlide30.xml" Type="http://schemas.openxmlformats.org/officeDocument/2006/relationships/notesSlide"/><Relationship Id="rId116" Target="slides/slide31.xml" Type="http://schemas.openxmlformats.org/officeDocument/2006/relationships/slide"/><Relationship Id="rId117" Target="notesSlides/notesSlide31.xml" Type="http://schemas.openxmlformats.org/officeDocument/2006/relationships/notesSlide"/><Relationship Id="rId118" Target="slides/slide32.xml" Type="http://schemas.openxmlformats.org/officeDocument/2006/relationships/slide"/><Relationship Id="rId119" Target="notesSlides/notesSlide32.xml" Type="http://schemas.openxmlformats.org/officeDocument/2006/relationships/notesSlide"/><Relationship Id="rId12" Target="fonts/font12.fntdata" Type="http://schemas.openxmlformats.org/officeDocument/2006/relationships/font"/><Relationship Id="rId120" Target="slides/slide33.xml" Type="http://schemas.openxmlformats.org/officeDocument/2006/relationships/slide"/><Relationship Id="rId121" Target="notesSlides/notesSlide33.xml" Type="http://schemas.openxmlformats.org/officeDocument/2006/relationships/notesSlide"/><Relationship Id="rId122" Target="slides/slide34.xml" Type="http://schemas.openxmlformats.org/officeDocument/2006/relationships/slide"/><Relationship Id="rId123" Target="notesSlides/notesSlide34.xml" Type="http://schemas.openxmlformats.org/officeDocument/2006/relationships/notesSlide"/><Relationship Id="rId124" Target="slides/slide35.xml" Type="http://schemas.openxmlformats.org/officeDocument/2006/relationships/slide"/><Relationship Id="rId125" Target="notesSlides/notesSlide35.xml" Type="http://schemas.openxmlformats.org/officeDocument/2006/relationships/notesSlide"/><Relationship Id="rId126" Target="slides/slide36.xml" Type="http://schemas.openxmlformats.org/officeDocument/2006/relationships/slide"/><Relationship Id="rId127" Target="notesSlides/notesSlide36.xml" Type="http://schemas.openxmlformats.org/officeDocument/2006/relationships/notesSlide"/><Relationship Id="rId128" Target="slides/slide37.xml" Type="http://schemas.openxmlformats.org/officeDocument/2006/relationships/slide"/><Relationship Id="rId129" Target="notesSlides/notesSlide37.xml" Type="http://schemas.openxmlformats.org/officeDocument/2006/relationships/notesSlide"/><Relationship Id="rId13" Target="fonts/font13.fntdata" Type="http://schemas.openxmlformats.org/officeDocument/2006/relationships/font"/><Relationship Id="rId130" Target="slides/slide38.xml" Type="http://schemas.openxmlformats.org/officeDocument/2006/relationships/slide"/><Relationship Id="rId131" Target="slides/slide39.xml" Type="http://schemas.openxmlformats.org/officeDocument/2006/relationships/slide"/><Relationship Id="rId132" Target="notesSlides/notesSlide38.xml" Type="http://schemas.openxmlformats.org/officeDocument/2006/relationships/notesSlide"/><Relationship Id="rId133" Target="slides/slide40.xml" Type="http://schemas.openxmlformats.org/officeDocument/2006/relationships/slide"/><Relationship Id="rId134" Target="notesSlides/notesSlide39.xml" Type="http://schemas.openxmlformats.org/officeDocument/2006/relationships/notesSlide"/><Relationship Id="rId135" Target="slides/slide41.xml" Type="http://schemas.openxmlformats.org/officeDocument/2006/relationships/slide"/><Relationship Id="rId136" Target="notesSlides/notesSlide40.xml" Type="http://schemas.openxmlformats.org/officeDocument/2006/relationships/notesSlide"/><Relationship Id="rId137" Target="slides/slide42.xml" Type="http://schemas.openxmlformats.org/officeDocument/2006/relationships/slide"/><Relationship Id="rId138" Target="notesSlides/notesSlide41.xml" Type="http://schemas.openxmlformats.org/officeDocument/2006/relationships/note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slides/slide1.xml" Type="http://schemas.openxmlformats.org/officeDocument/2006/relationships/slide"/><Relationship Id="rId55" Target="notesMasters/notesMaster1.xml" Type="http://schemas.openxmlformats.org/officeDocument/2006/relationships/notesMaster"/><Relationship Id="rId56" Target="theme/theme2.xml" Type="http://schemas.openxmlformats.org/officeDocument/2006/relationships/theme"/><Relationship Id="rId57" Target="notesSlides/notesSlide1.xml" Type="http://schemas.openxmlformats.org/officeDocument/2006/relationships/notesSlide"/><Relationship Id="rId58" Target="slides/slide2.xml" Type="http://schemas.openxmlformats.org/officeDocument/2006/relationships/slide"/><Relationship Id="rId59" Target="notesSlides/notesSlide2.xml" Type="http://schemas.openxmlformats.org/officeDocument/2006/relationships/notesSlide"/><Relationship Id="rId6" Target="fonts/font6.fntdata" Type="http://schemas.openxmlformats.org/officeDocument/2006/relationships/font"/><Relationship Id="rId60" Target="slides/slide3.xml" Type="http://schemas.openxmlformats.org/officeDocument/2006/relationships/slide"/><Relationship Id="rId61" Target="notesSlides/notesSlide3.xml" Type="http://schemas.openxmlformats.org/officeDocument/2006/relationships/notesSlide"/><Relationship Id="rId62" Target="slides/slide4.xml" Type="http://schemas.openxmlformats.org/officeDocument/2006/relationships/slide"/><Relationship Id="rId63" Target="notesSlides/notesSlide4.xml" Type="http://schemas.openxmlformats.org/officeDocument/2006/relationships/notesSlide"/><Relationship Id="rId64" Target="slides/slide5.xml" Type="http://schemas.openxmlformats.org/officeDocument/2006/relationships/slide"/><Relationship Id="rId65" Target="notesSlides/notesSlide5.xml" Type="http://schemas.openxmlformats.org/officeDocument/2006/relationships/notesSlide"/><Relationship Id="rId66" Target="slides/slide6.xml" Type="http://schemas.openxmlformats.org/officeDocument/2006/relationships/slide"/><Relationship Id="rId67" Target="notesSlides/notesSlide6.xml" Type="http://schemas.openxmlformats.org/officeDocument/2006/relationships/notesSlide"/><Relationship Id="rId68" Target="slides/slide7.xml" Type="http://schemas.openxmlformats.org/officeDocument/2006/relationships/slide"/><Relationship Id="rId69" Target="notesSlides/notesSlide7.xml" Type="http://schemas.openxmlformats.org/officeDocument/2006/relationships/notesSlide"/><Relationship Id="rId7" Target="fonts/font7.fntdata" Type="http://schemas.openxmlformats.org/officeDocument/2006/relationships/font"/><Relationship Id="rId70" Target="slides/slide8.xml" Type="http://schemas.openxmlformats.org/officeDocument/2006/relationships/slide"/><Relationship Id="rId71" Target="notesSlides/notesSlide8.xml" Type="http://schemas.openxmlformats.org/officeDocument/2006/relationships/notesSlide"/><Relationship Id="rId72" Target="slides/slide9.xml" Type="http://schemas.openxmlformats.org/officeDocument/2006/relationships/slide"/><Relationship Id="rId73" Target="notesSlides/notesSlide9.xml" Type="http://schemas.openxmlformats.org/officeDocument/2006/relationships/notesSlide"/><Relationship Id="rId74" Target="slides/slide10.xml" Type="http://schemas.openxmlformats.org/officeDocument/2006/relationships/slide"/><Relationship Id="rId75" Target="notesSlides/notesSlide10.xml" Type="http://schemas.openxmlformats.org/officeDocument/2006/relationships/notesSlide"/><Relationship Id="rId76" Target="slides/slide11.xml" Type="http://schemas.openxmlformats.org/officeDocument/2006/relationships/slide"/><Relationship Id="rId77" Target="notesSlides/notesSlide11.xml" Type="http://schemas.openxmlformats.org/officeDocument/2006/relationships/notesSlide"/><Relationship Id="rId78" Target="slides/slide12.xml" Type="http://schemas.openxmlformats.org/officeDocument/2006/relationships/slide"/><Relationship Id="rId79" Target="notesSlides/notesSlide12.xml" Type="http://schemas.openxmlformats.org/officeDocument/2006/relationships/notesSlide"/><Relationship Id="rId8" Target="fonts/font8.fntdata" Type="http://schemas.openxmlformats.org/officeDocument/2006/relationships/font"/><Relationship Id="rId80" Target="slides/slide13.xml" Type="http://schemas.openxmlformats.org/officeDocument/2006/relationships/slide"/><Relationship Id="rId81" Target="notesSlides/notesSlide13.xml" Type="http://schemas.openxmlformats.org/officeDocument/2006/relationships/notesSlide"/><Relationship Id="rId82" Target="slides/slide14.xml" Type="http://schemas.openxmlformats.org/officeDocument/2006/relationships/slide"/><Relationship Id="rId83" Target="notesSlides/notesSlide14.xml" Type="http://schemas.openxmlformats.org/officeDocument/2006/relationships/notesSlide"/><Relationship Id="rId84" Target="slides/slide15.xml" Type="http://schemas.openxmlformats.org/officeDocument/2006/relationships/slide"/><Relationship Id="rId85" Target="notesSlides/notesSlide15.xml" Type="http://schemas.openxmlformats.org/officeDocument/2006/relationships/notesSlide"/><Relationship Id="rId86" Target="slides/slide16.xml" Type="http://schemas.openxmlformats.org/officeDocument/2006/relationships/slide"/><Relationship Id="rId87" Target="notesSlides/notesSlide16.xml" Type="http://schemas.openxmlformats.org/officeDocument/2006/relationships/notesSlide"/><Relationship Id="rId88" Target="slides/slide17.xml" Type="http://schemas.openxmlformats.org/officeDocument/2006/relationships/slide"/><Relationship Id="rId89" Target="notesSlides/notesSlide17.xml" Type="http://schemas.openxmlformats.org/officeDocument/2006/relationships/notesSlide"/><Relationship Id="rId9" Target="fonts/font9.fntdata" Type="http://schemas.openxmlformats.org/officeDocument/2006/relationships/font"/><Relationship Id="rId90" Target="slides/slide18.xml" Type="http://schemas.openxmlformats.org/officeDocument/2006/relationships/slide"/><Relationship Id="rId91" Target="notesSlides/notesSlide18.xml" Type="http://schemas.openxmlformats.org/officeDocument/2006/relationships/notesSlide"/><Relationship Id="rId92" Target="slides/slide19.xml" Type="http://schemas.openxmlformats.org/officeDocument/2006/relationships/slide"/><Relationship Id="rId93" Target="notesSlides/notesSlide19.xml" Type="http://schemas.openxmlformats.org/officeDocument/2006/relationships/notesSlide"/><Relationship Id="rId94" Target="slides/slide20.xml" Type="http://schemas.openxmlformats.org/officeDocument/2006/relationships/slide"/><Relationship Id="rId95" Target="notesSlides/notesSlide20.xml" Type="http://schemas.openxmlformats.org/officeDocument/2006/relationships/notesSlide"/><Relationship Id="rId96" Target="slides/slide21.xml" Type="http://schemas.openxmlformats.org/officeDocument/2006/relationships/slide"/><Relationship Id="rId97" Target="notesSlides/notesSlide21.xml" Type="http://schemas.openxmlformats.org/officeDocument/2006/relationships/notesSlide"/><Relationship Id="rId98" Target="slides/slide22.xml" Type="http://schemas.openxmlformats.org/officeDocument/2006/relationships/slide"/><Relationship Id="rId99" Target="notesSlides/notesSlide22.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3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3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3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3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3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3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_rels/notesSlide4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2.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Selamat Malam semua, perkenalkan nama saya Intan dan malam mini saya akan menampilkan hasil pembuatan ML model untuk marketing campaign bank in opening a term deposit.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Ini penjelasan tiap column yang ada, tapi yang cukup diperhatikan saja adalah target variablenya yaitu column ‘y’. Ini yang memberitahukan kalau seorang client respondnya yes atau no setelah menerima telepon dari tim marketing.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Selanjutnya kami juga mengecek kalau dataset ada null values atau tidak, dan hasilnya show that datasetnya ga ad null values. Kami juga mengecek kalau ad duplicated data atau tidak, dan drop data yang terduplikasikan ini. Kami assume karena datanya sama persis, ini client yang sama. DF shapeny setelah null values and duplicate check menjadi dari 41188 rows, 21 columns  dan sisanya jadi 41176 rows, 21 columns.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Selain itu kami juga melakukan data grouping, biar datanya lebih gampang dimengerti dan analisa. Untuk column ‘education’, ada category basic.4y, 6y dan 9y. Dan karena mereka bertiga basic, we group them together under one category ‘Basic’ instead. </a:t>
            </a:r>
          </a:p>
          <a:p>
            <a:pPr lvl="0"/>
            <a:r>
              <a:rPr lang="en-US"/>
              <a:t>For ‘age’ column, kami bkin 4 groups of people dengan range umur tertentu supaya kami lebih gampang identify group dengan umur sekitar berapa yang lebih mencolok untuk menjadi target customer setelah analisa. Kami bikin 17-29 sebagai young, 30-43 middle-age, 44-56 old-age, 56-100 as elderly. </a:t>
            </a:r>
          </a:p>
          <a:p>
            <a:pPr lvl="0"/>
            <a:r>
              <a:rPr lang="en-US"/>
              <a:t>Dan terakhir, ‘pdays’ column ini menunjukkan brp hari client terakhir dicontact oleh pegawai bank. Untuk mempermudah data visualization, kami mengganti ‘999’ (yang artinya client blom prnh dikontak sblumnya) dengan 0, dan angka lain selain ‘999’ jdi 1 – brarti client pernah di contact sblumnya.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Setelah data understanding dan cleaning selesai, kami melakukan EDA.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pertama, kami lihat distribusi data target variable dari dataset. Dari graph bisa terlihat value of ‘no’ itu hampir 8x lipat lebih banyak daripada jumlah data client yang respond yes. Kalau dikalkulasikan, success ratenya untuk term depositors itu kira2 11%, or 11 yes out of every 100 calls made. Karena melihat distribusi seperti tersebut, kami jadi keep in mind also bahwa ada kemungkinan dataset ini a case of imbalanced data dan apabila nanti kami perlu atau tidak implement technique oversampling buat alleviate impact of imbalanced data.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Berikutnya kami liat conversion rate customer2nya based on every feature dengan melihat relationshipnya satu per satu dengan target variable. Karena columnsnya lumayan banyak dan adanya time constraint, these next slides akan seperkilas saja infonya. </a:t>
            </a:r>
          </a:p>
          <a:p>
            <a:pPr lvl="0"/>
            <a:r>
              <a:rPr lang="en-US"/>
              <a:t>Pertama, kami bandingkan target variable dengan age dan marital dan kami calculate success ratenya.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Ini perbandingan success rate dengan tipe" job yang ada di dataset.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Yang ini dengan 'education' background dari clients masing2.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 next three graphs ini show success rate based on kalau client punya credit, atau personal or housing loan di bank. Kesimpulan yang dilihat itu adalah clients yang tidak punya credit dan personal loan, tetapi memiliki housing loan dibank yang lebih cenderung untuk bkin term deposit.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Next adalah perbandingan conversion rate based on communication types. dan bisa terlihat bahwa clients yang dicontact lewat cellular mempunyai rate paling tinggi.</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Sebelum mendalami lebih lanjut, pertama kami akan masukan sedikit penjelasan tentang apa itu term deposit.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Disini kami bandingkan month vs campaign, dan conversion rate based on day of week.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ini campaign vs duration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Untuk this slide, these 3 columns memberi insight yang sama, yaitu whether client2 sudah pernah dicontact dengan pengawai bank atau tidak dan conversion ratenya kena impact bagaimana. Kalau diliat dari hasil data dan graph, it shows that clients yang sebelumnya pernah in contact sama pengawai bank dan respond yes ke marketing campaign bank yang sebelumnya lebih merasa inclined to say yes to make a deposit. So these three columns make a pretty valuable information for the ML model.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Di slide ini sekedar melihat distribusi dri informasi tambahan yang disediakan dari Portugal’s national bank yang mungkin memberi insight kondisi ekonomi saat campaign berlangsung.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Next, kami akan membicarakan tentang ML modelling.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Berikut adalah steps yang kami ambil untuk bkin our prediction model. Pertama kami lakukan feature selection, trus encoding. Model training &amp; selection and lastly, kami melakukan tuning dan evaluation of the final model.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In feature selection, we decide to do 2 approaches, dimana kami drop beberapa column yang kami deem not important, dan yang satu lagi kami ga drop sama sekali. </a:t>
            </a:r>
          </a:p>
          <a:p>
            <a:pPr lvl="0"/>
            <a:r>
              <a:rPr lang="en-US"/>
              <a:t>Kecuali, columns ‘age’ dan ‘duration’ yang kami drop untuk dua2nya. Because, ‘age’ kami sudah bkin column baru yang mempersimpulkan grouping clientnya. Dan karena ‘duration’ itu cuman bisa tau kalau kami sudah melakukan phone callnya. Sedangkan kami ingin membuat model yang bisa memprediksi potential client sebelum marketing teamnya menelpon untuk minimize cost. So, to achieve a more realistic model, kami drop ‘duration’ completely.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Next, we encode. We use StandardScaler to encode numerical values. And then perform OneHotEncoder buat categorical values. Kami melakukan binary encoding as well, specifically untuk ‘job’ column yang memiliki category banyak, supaya column yang degenerate pda akhirnya tidak terlalu banyak dan we have a case of data leak. </a:t>
            </a:r>
          </a:p>
          <a:p>
            <a:pPr lvl="0"/>
            <a:r>
              <a:rPr lang="en-US"/>
              <a:t>methodnya diapply untuk kedua approachnya.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Sesudah itu, kami split train and test setsnya. Dan kami melakukan random oversampling technique ke dataset. Sebelumnya kami sudah mencoba tanpa melakukan random oversampling, tetapi nilai evaluation yang diachieve at the end, even with tuning, tidak setinggi kalau kami apply this technique. So, we decided to apply it to both approaches as well.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After that, we train our classification models. kami memilih 4 models to train our dataset in. Seperti tertera, kami pilih Logistic Regression, KNN, Random Forest, dan Gradient Boosting.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Jadi menurut Investopedia, term deposit itu deposit yang bisa ditaruh di beberapa macam financial institution untuk a set period of time, tapi, setelah di deposit, uangnya tidak bisa di withdraw sampai akhir term. Dibanding dengan savings account biasa yang bisa di withdraw kapanpun, term deposit ini biasanya ada interest rates yang lebih tinggi. </a:t>
            </a:r>
          </a:p>
          <a:p>
            <a:pPr lvl="0"/>
            <a:r>
              <a:rPr lang="en-US"/>
              <a:t/>
            </a:r>
          </a:p>
          <a:p>
            <a:pPr lvl="0"/>
            <a:r>
              <a:rPr lang="en-US"/>
              <a:t>Tetapi, term deposit ini bagaimana bisa membantu bank dapatkan profit/revenue?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Kami train all 4 models with the train and test sets dari kedua approaches yang kami persiapkan dan mendapatkan hasil accuracy, precision, recall dan f1-scores dari cross validation. Slide ini (30th) menunjukkan hasil dengan approach dimana kami drop beberapa column tertentu.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Dan slide ini (31st) menunjukkan hasil dimana kami tidak drop column. </a:t>
            </a:r>
          </a:p>
          <a:p>
            <a:pPr lvl="0"/>
            <a:r>
              <a:rPr lang="en-US"/>
              <a:t>Dari masing2 results, kami memilih model dengan nilai yang paling baik dan compile them together. As we can see, untuk kedua approachesnya, model random forest yang memiliki hasil terbaik.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Kami perbandingkan lagi kedua hasilnya dari random forest model yang di train, dan bisa dilihat ternyata random forest model yang ditrain dengan dataset yang columnya tidak di drop memiliki hasil paling tinggi. </a:t>
            </a:r>
          </a:p>
          <a:p>
            <a:pPr lvl="0"/>
            <a:r>
              <a:rPr lang="en-US"/>
              <a:t>Jadi in the end, ini menjadi final model yang kami select untuk tune dan evaluate.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Setelah itu, kami masuk ke hyperparameter tuning dan model evaluation.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Untuk tuning, kami menggunakan RandomizedSearchCV untuk mencari parameter yang paling optimum untuk model. Kami memakai RandomizedSearch supaya execution time yang diperlukan untuk menjalani codenya dikurangi. Sebelumnya kami juga sudah mencoba memakai GridSearchCV tetapi loading timenya takes too long, jdi kami stick with randomized search. This method juga merendahkan risk of overfitting, walaupun variance didatasetnya bisa jdi sedikit tinggi karena ini mencari secara acak.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Setelah mendapatkan parameternya, kami masuk ke evaluasi data. Kami plot confusion matrix untuk melihat hasil accuracy, precision, recall dan f1-score. To reiterate, in this case, kami mencoba untuk mendapatkan nilai recall setinggi mungkin. Karena precision dan recall relationship itu sekedar give and take, nilai precision cenderung sedikit lebih rendah kalau recall tinggi, dan vice versa. Setelah melakukan tuning beberapa kali, kami akhirnya dapat nilai optimum untuk recall yaitu 62%. Meaning that our model, dengan accuracy of 85%, dapat identify customers yang bakal respond yes dengan benar 62% of the times the marketing campaign is done. </a:t>
            </a:r>
          </a:p>
          <a:p>
            <a:pPr lvl="0"/>
            <a:r>
              <a:rPr lang="en-US"/>
              <a:t/>
            </a:r>
          </a:p>
          <a:p>
            <a:pPr lvl="0"/>
            <a:r>
              <a:rPr lang="en-US"/>
              <a:t>So, keeping that in mind, untuk lebih gampang mengerti nilai hasil dan effect ke marketing kalau pake model tersebut, kami juga coba lakukan kalkulasi gampang untuk perbandingan. Kami assume cost of call $1, profit kalau client bilang yes $10, jadi revenue kami $9. </a:t>
            </a:r>
          </a:p>
          <a:p>
            <a:pPr lvl="0"/>
            <a:r>
              <a:rPr lang="en-US"/>
              <a:t>Kalau di calculate total revenue tanpa menggunakan model, kami dapat $1474. Bagaimana jika kami menggunakan model? Pertama, kami bisa mendapatkan additional profit dari group FN, sebesar $3720 dan ini membawa additional revenue sekitar $3300, which is twice more than the initial revenue. Dan ini karena kami prevent melakukan false assumption bahwa 372 client ini tidak interested di marketingnya. </a:t>
            </a:r>
          </a:p>
          <a:p>
            <a:pPr lvl="0"/>
            <a:r>
              <a:rPr lang="en-US"/>
              <a:t>On top of that, kami juga bisa avoid additional loss of $1491 of marketing cost dari FP dan TN customers kalau prediction model digunakan, which already show the benefits. Dengan ini, kami juga bisa maintain conversion rate quality.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Next, we also plot ROC curve dan mendapatkan nilai AUC. We got 75% dan ini menyatakan bahwa modelnya ada kepastian 75% setiap kali ia membedakan antara positive dan negative class, which is not bad in our opinion.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Finally, kami coba melihat feature importance dari modelnya juga. Dari graph kami bisa melihat modelnya menggunakan feature2 mana saja yang paling impact pas model bkin prediksinya. Selain socio-economic attributes yang tertera, job type, pengetahuan jika client itu a success dari previous campaign dan berapa kali mereka menerima campaignnya dari marketing team itu membantu model untuk memprediksi jika client akan deposit atau tidak. Dengan mengetahui ini, kami bisa recommend ke marketing team kalau info2 ini bisa dibkin jdi compulsory the next time mereka kumpulin data client.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To conclude everything we said so far, random forest is the best model for predicting term depositors. Jika modelnya di utilize, bank akan tidak hanya bisa predict dan prioritaskan potential client, tetapi juga bisa minimize cost seiring maximizing conversion rate juga. </a:t>
            </a:r>
          </a:p>
          <a:p>
            <a:pPr lvl="0"/>
            <a:r>
              <a:rPr lang="en-US"/>
              <a:t>Dan seperti gambaran dari kalkulasi yang dilakukan tadi, jika model dipakai, kami bisa acquire potential clients yang tadinya salah diassume kalau mereka ga interested. Dan ini bisa ngelead to 2x more revenue dari the original projected revenue.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However, kami juga pikir model ini masih bisa di improve dengan mencoba sedikit lebih meningkatkan precision/f1-scores. Kami juga bisa mencoba apply technique yang lebih advanced seperti mungkin dimensionality reduction, ensemble learning biar model performancenya improve. </a:t>
            </a:r>
          </a:p>
          <a:p>
            <a:pPr lvl="0"/>
            <a:r>
              <a:rPr lang="en-US"/>
              <a:t>Another is also to level the imbalance data, dengan mendapatkan data lebih banyak untuk customers yang berhasil merespond yes ke marketing campaignnya. Jika ini dilakukan, mungkin performa model juga bisa lebih membaik.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Generally speaking, kalau kami membiarkan bank untuk memegang deposit untuk jangka waktu tertentu, mereka dapat melakukan investasi di higher gain financial products lain yang bisa memberikan bank additional profit. </a:t>
            </a:r>
          </a:p>
          <a:p>
            <a:pPr lvl="0"/>
            <a:r>
              <a:rPr lang="en-US"/>
              <a:t>Selain itu, dengan mempunyai client yang membikin term deposit di bank juga bisa ngebantu bank untuk meyakinkan client2 ini untuk membeli produk lain. Misalnya, funds ato insurance untuk generate more income.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Finally, ini business recommendation kami untuk marketing dari hasil analysis EDA dan modelling. Yaitu, membkin ‘job’ specification menjadi mandatory/compulsory column buat customer saat isi profil misalnya. Dan saat marketing campaign ingin diadakan, campaignnya bisa ditune untuk mencocoki kondisi ekonomi national pada saat itu. For example, saat employee variation rate tinggi/consumer price index tinggi. </a:t>
            </a:r>
          </a:p>
          <a:p>
            <a:pPr lvl="0"/>
            <a:r>
              <a:rPr lang="en-US"/>
              <a:t>Next, komunikasi dengan client sebisa mungkin melewati cellphone daripada telpon rumah misal. Ini bisa increase chance mereka berbincang dengan pegawai bank dan bkin deposit. </a:t>
            </a:r>
          </a:p>
          <a:p>
            <a:pPr lvl="0"/>
            <a:r>
              <a:rPr lang="en-US"/>
              <a:t>Lastly, mungkin bank bisa membkin loyalty program untuk existing clients, dengan mengasih misal bonus atau offer unik jika mereka sudah setia dan membeli produk2 bank. Karena dari data, kami bisa melihat bahwa clients yang sebelumnya sudah melakukan banyak kontak dengan pegawai bank, atau sudah membeli salah satu produk bank tersebut sebelumnya, lebih cenderung untuk consider bkin term deposit jika menerima offer marketingnya.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sekianlah dari presentasi kami tentang bank marketing campaign. terima kasih atas perhatiannya.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Setelah mempunyai gambaran term deposit itu apa dan bagaimana mengasih profit, saya akan reinstate the business problem yang kami akan mencoba untuk tackle.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Jadi problem yang kali ini kami ingin tackle yaitu mengurangkan decline in bank revenue. Dan cara yang kami pikirkan untuk tackle problemnya adalah untuk melebih effisiensikan marketing cost yang bank taruh untuk melakukan campaign.</a:t>
            </a:r>
          </a:p>
          <a:p>
            <a:pPr lvl="0"/>
            <a:r>
              <a:rPr lang="en-US"/>
              <a:t>Untuk ini, kami bakal evaluate marketing campaign dataset yang kami peroleh dan membuat ML algorithm yang bisa membantu prediksi terlebih dahulu client mana yang lebih memungkinkan untuk bkin term deposit ke bank. Setelah di prediksi, mereka pun akan di prioritaskan oleh marketing/sales team bank untuk dikontak terlebih dahulu waktu bank ingin market campaign mereka.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Karena kami akan memprediksi kalau client bakal respond yes or no saat menerima campaign, we see this as a classification problem. Dan karena ML algorithmnya bisa belajar dari dataset yang tersediakan, ini juga merupakan supervised learning approach. </a:t>
            </a:r>
          </a:p>
          <a:p>
            <a:pPr lvl="0"/>
            <a:r>
              <a:rPr lang="en-US"/>
              <a:t>Method evaluasi yang kami akan gunakan adalah accuracy, recall, precision dan f1-scores. Dan karena kami ingin mengurangi cost untuk marketing, kami akan lebih focus untuk mendapatkan recall score yang terbaik. Tetapi risk yang perlu keep in mind juga even after kami design ML model ini yaitu kemungkinan kami overestimate target customer behavior, walaupun mereka mengikuti smua aspect yang mengklasifikasikan mereka sebagai ‘potential client’.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Setelah business problem and objectives sudah terterakan, sekarang kami akan mulai menjelaskan bagaimana kami approach analisis dataset ini. Untuk awalnya kami melakukan data understanding dan data cleaning.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Kami memperoleh dataset dari Kaggle yang merupakan perkumpulan hasil marketing campaign bank Portugal. </a:t>
            </a:r>
          </a:p>
          <a:p>
            <a:pPr lvl="0"/>
            <a:r>
              <a:rPr lang="en-US"/>
              <a:t>For the overall data shape, it has 20 columns + 1 column yang merupakan target variable, and 41188 rows.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9.png" Type="http://schemas.openxmlformats.org/officeDocument/2006/relationships/image"/><Relationship Id="rId4" Target="../media/image3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3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32.png" Type="http://schemas.openxmlformats.org/officeDocument/2006/relationships/image"/><Relationship Id="rId4" Target="../media/image3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3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3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36.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47.png" Type="http://schemas.openxmlformats.org/officeDocument/2006/relationships/image"/><Relationship Id="rId4" Target="../media/image4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4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50.pn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5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54.png" Type="http://schemas.openxmlformats.org/officeDocument/2006/relationships/image"/><Relationship Id="rId4" Target="../media/image55.sv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58.png" Type="http://schemas.openxmlformats.org/officeDocument/2006/relationships/image"/><Relationship Id="rId4" Target="../media/image59.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60.png" Type="http://schemas.openxmlformats.org/officeDocument/2006/relationships/image"/><Relationship Id="rId4" Target="../media/image61.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4.png" Type="http://schemas.openxmlformats.org/officeDocument/2006/relationships/image"/><Relationship Id="rId8" Target="../media/image6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2.xml" Type="http://schemas.openxmlformats.org/officeDocument/2006/relationships/notesSlid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3.xml" Type="http://schemas.openxmlformats.org/officeDocument/2006/relationships/notesSlid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4.xml" Type="http://schemas.openxmlformats.org/officeDocument/2006/relationships/notesSlide"/><Relationship Id="rId3" Target="../media/image66.png" Type="http://schemas.openxmlformats.org/officeDocument/2006/relationships/image"/><Relationship Id="rId4" Target="../media/image67.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5.xml" Type="http://schemas.openxmlformats.org/officeDocument/2006/relationships/notesSlide"/><Relationship Id="rId3" Target="../media/image68.png" Type="http://schemas.openxmlformats.org/officeDocument/2006/relationships/image"/><Relationship Id="rId4" Target="../media/image69.svg" Type="http://schemas.openxmlformats.org/officeDocument/2006/relationships/image"/><Relationship Id="rId5" Target="../media/image70.png" Type="http://schemas.openxmlformats.org/officeDocument/2006/relationships/image"/><Relationship Id="rId6" Target="../media/image71.png" Type="http://schemas.openxmlformats.org/officeDocument/2006/relationships/image"/><Relationship Id="rId7" Target="../media/image72.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6.xml" Type="http://schemas.openxmlformats.org/officeDocument/2006/relationships/notesSlide"/><Relationship Id="rId3" Target="../media/image73.png" Type="http://schemas.openxmlformats.org/officeDocument/2006/relationships/image"/><Relationship Id="rId4" Target="../media/image74.svg" Type="http://schemas.openxmlformats.org/officeDocument/2006/relationships/image"/><Relationship Id="rId5" Target="../media/image75.pn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 Id="rId8" Target="../media/image78.png" Type="http://schemas.openxmlformats.org/officeDocument/2006/relationships/image"/><Relationship Id="rId9" Target="../media/image79.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7.xml" Type="http://schemas.openxmlformats.org/officeDocument/2006/relationships/notesSlide"/><Relationship Id="rId3" Target="../media/image80.png" Type="http://schemas.openxmlformats.org/officeDocument/2006/relationships/image"/><Relationship Id="rId4" Target="../media/image81.svg" Type="http://schemas.openxmlformats.org/officeDocument/2006/relationships/image"/><Relationship Id="rId5" Target="../media/image82.png" Type="http://schemas.openxmlformats.org/officeDocument/2006/relationships/image"/><Relationship Id="rId6" Target="../media/image83.svg" Type="http://schemas.openxmlformats.org/officeDocument/2006/relationships/image"/><Relationship Id="rId7" Target="../media/image84.png" Type="http://schemas.openxmlformats.org/officeDocument/2006/relationships/image"/><Relationship Id="rId8" Target="../media/image85.svg" Type="http://schemas.openxmlformats.org/officeDocument/2006/relationships/image"/><Relationship Id="rId9" Target="../media/image86.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8.xml" Type="http://schemas.openxmlformats.org/officeDocument/2006/relationships/notesSlide"/><Relationship Id="rId3" Target="../media/image87.png" Type="http://schemas.openxmlformats.org/officeDocument/2006/relationships/image"/><Relationship Id="rId4" Target="../media/image8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9.xml" Type="http://schemas.openxmlformats.org/officeDocument/2006/relationships/notesSlide"/><Relationship Id="rId3" Target="../media/image89.png" Type="http://schemas.openxmlformats.org/officeDocument/2006/relationships/image"/><Relationship Id="rId4" Target="../media/image90.svg" Type="http://schemas.openxmlformats.org/officeDocument/2006/relationships/image"/><Relationship Id="rId5" Target="../media/image91.png" Type="http://schemas.openxmlformats.org/officeDocument/2006/relationships/image"/><Relationship Id="rId6" Target="../media/image92.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0.xml" Type="http://schemas.openxmlformats.org/officeDocument/2006/relationships/notesSlide"/><Relationship Id="rId3" Target="../media/image93.png" Type="http://schemas.openxmlformats.org/officeDocument/2006/relationships/image"/><Relationship Id="rId4" Target="../media/image94.svg" Type="http://schemas.openxmlformats.org/officeDocument/2006/relationships/image"/><Relationship Id="rId5" Target="../media/image95.png" Type="http://schemas.openxmlformats.org/officeDocument/2006/relationships/image"/><Relationship Id="rId6" Target="../media/image96.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1.xml" Type="http://schemas.openxmlformats.org/officeDocument/2006/relationships/notesSlide"/><Relationship Id="rId3" Target="../media/image97.png" Type="http://schemas.openxmlformats.org/officeDocument/2006/relationships/image"/><Relationship Id="rId4" Target="../media/image9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5.png" Type="http://schemas.openxmlformats.org/officeDocument/2006/relationships/image"/><Relationship Id="rId4" Target="../media/image1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7.png" Type="http://schemas.openxmlformats.org/officeDocument/2006/relationships/image"/><Relationship Id="rId4"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DBC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019972" y="5847831"/>
            <a:ext cx="2092017" cy="2092017"/>
          </a:xfrm>
          <a:prstGeom prst="rect">
            <a:avLst/>
          </a:prstGeom>
        </p:spPr>
      </p:pic>
      <p:sp>
        <p:nvSpPr>
          <p:cNvPr name="AutoShape 3" id="3"/>
          <p:cNvSpPr/>
          <p:nvPr/>
        </p:nvSpPr>
        <p:spPr>
          <a:xfrm rot="0">
            <a:off x="1028700" y="8968067"/>
            <a:ext cx="16230600" cy="41142"/>
          </a:xfrm>
          <a:prstGeom prst="rect">
            <a:avLst/>
          </a:prstGeom>
          <a:solidFill>
            <a:srgbClr val="1B1B1B"/>
          </a:solidFill>
        </p:spPr>
      </p:sp>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6581514" y="3307673"/>
            <a:ext cx="11408554" cy="12831707"/>
          </a:xfrm>
          <a:prstGeom prst="rect">
            <a:avLst/>
          </a:prstGeom>
        </p:spPr>
      </p:pic>
      <p:sp>
        <p:nvSpPr>
          <p:cNvPr name="TextBox 5" id="5"/>
          <p:cNvSpPr txBox="true"/>
          <p:nvPr/>
        </p:nvSpPr>
        <p:spPr>
          <a:xfrm rot="0">
            <a:off x="1028700" y="9450637"/>
            <a:ext cx="8452386" cy="312538"/>
          </a:xfrm>
          <a:prstGeom prst="rect">
            <a:avLst/>
          </a:prstGeom>
        </p:spPr>
        <p:txBody>
          <a:bodyPr anchor="t" rtlCol="false" tIns="0" lIns="0" bIns="0" rIns="0">
            <a:spAutoFit/>
          </a:bodyPr>
          <a:lstStyle/>
          <a:p>
            <a:pPr algn="just">
              <a:lnSpc>
                <a:spcPts val="2520"/>
              </a:lnSpc>
              <a:spcBef>
                <a:spcPct val="0"/>
              </a:spcBef>
            </a:pPr>
            <a:r>
              <a:rPr lang="en-US" sz="1799" spc="179">
                <a:solidFill>
                  <a:srgbClr val="1B1B1B"/>
                </a:solidFill>
                <a:latin typeface="Inter"/>
              </a:rPr>
              <a:t>INTAN TJENDERA | M NAUFAL REFADI</a:t>
            </a:r>
          </a:p>
        </p:txBody>
      </p:sp>
      <p:grpSp>
        <p:nvGrpSpPr>
          <p:cNvPr name="Group 6" id="6"/>
          <p:cNvGrpSpPr/>
          <p:nvPr/>
        </p:nvGrpSpPr>
        <p:grpSpPr>
          <a:xfrm rot="0">
            <a:off x="1028700" y="778897"/>
            <a:ext cx="8452386" cy="4002814"/>
            <a:chOff x="0" y="0"/>
            <a:chExt cx="11269848" cy="5337085"/>
          </a:xfrm>
        </p:grpSpPr>
        <p:sp>
          <p:nvSpPr>
            <p:cNvPr name="TextBox 7" id="7"/>
            <p:cNvSpPr txBox="true"/>
            <p:nvPr/>
          </p:nvSpPr>
          <p:spPr>
            <a:xfrm rot="0">
              <a:off x="0" y="161925"/>
              <a:ext cx="11269848" cy="4538351"/>
            </a:xfrm>
            <a:prstGeom prst="rect">
              <a:avLst/>
            </a:prstGeom>
          </p:spPr>
          <p:txBody>
            <a:bodyPr anchor="t" rtlCol="false" tIns="0" lIns="0" bIns="0" rIns="0">
              <a:spAutoFit/>
            </a:bodyPr>
            <a:lstStyle/>
            <a:p>
              <a:pPr>
                <a:lnSpc>
                  <a:spcPts val="8673"/>
                </a:lnSpc>
              </a:pPr>
              <a:r>
                <a:rPr lang="en-US" sz="8673">
                  <a:solidFill>
                    <a:srgbClr val="1B1B1B"/>
                  </a:solidFill>
                  <a:latin typeface="Montserrat Extra-Bold"/>
                </a:rPr>
                <a:t>Bank Marketing Campaign</a:t>
              </a:r>
            </a:p>
          </p:txBody>
        </p:sp>
        <p:sp>
          <p:nvSpPr>
            <p:cNvPr name="TextBox 8" id="8"/>
            <p:cNvSpPr txBox="true"/>
            <p:nvPr/>
          </p:nvSpPr>
          <p:spPr>
            <a:xfrm rot="0">
              <a:off x="0" y="4846241"/>
              <a:ext cx="11269848" cy="490844"/>
            </a:xfrm>
            <a:prstGeom prst="rect">
              <a:avLst/>
            </a:prstGeom>
          </p:spPr>
          <p:txBody>
            <a:bodyPr anchor="t" rtlCol="false" tIns="0" lIns="0" bIns="0" rIns="0">
              <a:spAutoFit/>
            </a:bodyPr>
            <a:lstStyle/>
            <a:p>
              <a:pPr>
                <a:lnSpc>
                  <a:spcPts val="3055"/>
                </a:lnSpc>
                <a:spcBef>
                  <a:spcPct val="0"/>
                </a:spcBef>
              </a:pPr>
              <a:r>
                <a:rPr lang="en-US" sz="2182">
                  <a:solidFill>
                    <a:srgbClr val="1B1B1B"/>
                  </a:solidFill>
                  <a:latin typeface="Montserrat Classic"/>
                </a:rPr>
                <a:t>Opening a Term Deposit</a:t>
              </a:r>
            </a:p>
          </p:txBody>
        </p:sp>
      </p:grpSp>
      <p:grpSp>
        <p:nvGrpSpPr>
          <p:cNvPr name="Group 9" id="9"/>
          <p:cNvGrpSpPr>
            <a:grpSpLocks noChangeAspect="true"/>
          </p:cNvGrpSpPr>
          <p:nvPr/>
        </p:nvGrpSpPr>
        <p:grpSpPr>
          <a:xfrm rot="0">
            <a:off x="17667548" y="7235517"/>
            <a:ext cx="322520" cy="322520"/>
            <a:chOff x="0" y="0"/>
            <a:chExt cx="1708150" cy="1708150"/>
          </a:xfrm>
        </p:grpSpPr>
        <p:sp>
          <p:nvSpPr>
            <p:cNvPr name="Freeform 10" id="10"/>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D9F93"/>
            </a:solidFill>
          </p:spPr>
        </p:sp>
      </p:grpSp>
      <p:pic>
        <p:nvPicPr>
          <p:cNvPr name="Picture 11" id="11"/>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2876067">
            <a:off x="12848118" y="5941581"/>
            <a:ext cx="454703" cy="454703"/>
          </a:xfrm>
          <a:prstGeom prst="rect">
            <a:avLst/>
          </a:prstGeom>
        </p:spPr>
      </p:pic>
      <p:grpSp>
        <p:nvGrpSpPr>
          <p:cNvPr name="Group 12" id="12"/>
          <p:cNvGrpSpPr>
            <a:grpSpLocks noChangeAspect="true"/>
          </p:cNvGrpSpPr>
          <p:nvPr/>
        </p:nvGrpSpPr>
        <p:grpSpPr>
          <a:xfrm rot="0">
            <a:off x="11170242" y="3652859"/>
            <a:ext cx="263753" cy="263753"/>
            <a:chOff x="0" y="0"/>
            <a:chExt cx="1708150" cy="1708150"/>
          </a:xfrm>
        </p:grpSpPr>
        <p:sp>
          <p:nvSpPr>
            <p:cNvPr name="Freeform 13" id="13"/>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D9F93"/>
            </a:solidFill>
          </p:spPr>
        </p:sp>
      </p:grpSp>
      <p:pic>
        <p:nvPicPr>
          <p:cNvPr name="Picture 14" id="14"/>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2876067">
            <a:off x="17348372" y="4259343"/>
            <a:ext cx="264617" cy="264617"/>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9F9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20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438001">
            <a:off x="566866" y="6642256"/>
            <a:ext cx="2006139" cy="3216842"/>
          </a:xfrm>
          <a:prstGeom prst="rect">
            <a:avLst/>
          </a:prstGeom>
        </p:spPr>
      </p:pic>
      <p:sp>
        <p:nvSpPr>
          <p:cNvPr name="AutoShape 3" id="3"/>
          <p:cNvSpPr/>
          <p:nvPr/>
        </p:nvSpPr>
        <p:spPr>
          <a:xfrm rot="0">
            <a:off x="1028700" y="8968067"/>
            <a:ext cx="16230600" cy="41142"/>
          </a:xfrm>
          <a:prstGeom prst="rect">
            <a:avLst/>
          </a:prstGeom>
          <a:solidFill>
            <a:srgbClr val="1B1B1B"/>
          </a:solidFill>
        </p:spPr>
      </p:sp>
      <p:pic>
        <p:nvPicPr>
          <p:cNvPr name="Picture 4" id="4"/>
          <p:cNvPicPr>
            <a:picLocks noChangeAspect="true"/>
          </p:cNvPicPr>
          <p:nvPr/>
        </p:nvPicPr>
        <p:blipFill>
          <a:blip r:embed="rId5">
            <a:alphaModFix amt="20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768532">
            <a:off x="12125381" y="0"/>
            <a:ext cx="6162619" cy="5762048"/>
          </a:xfrm>
          <a:prstGeom prst="rect">
            <a:avLst/>
          </a:prstGeom>
        </p:spPr>
      </p:pic>
      <p:sp>
        <p:nvSpPr>
          <p:cNvPr name="TextBox 5" id="5"/>
          <p:cNvSpPr txBox="true"/>
          <p:nvPr/>
        </p:nvSpPr>
        <p:spPr>
          <a:xfrm rot="0">
            <a:off x="10865133" y="9422380"/>
            <a:ext cx="6394167" cy="342850"/>
          </a:xfrm>
          <a:prstGeom prst="rect">
            <a:avLst/>
          </a:prstGeom>
        </p:spPr>
        <p:txBody>
          <a:bodyPr anchor="t" rtlCol="false" tIns="0" lIns="0" bIns="0" rIns="0">
            <a:spAutoFit/>
          </a:bodyPr>
          <a:lstStyle/>
          <a:p>
            <a:pPr algn="r">
              <a:lnSpc>
                <a:spcPts val="2800"/>
              </a:lnSpc>
              <a:spcBef>
                <a:spcPct val="0"/>
              </a:spcBef>
            </a:pPr>
            <a:r>
              <a:rPr lang="en-US" sz="2000">
                <a:solidFill>
                  <a:srgbClr val="1B1B1B"/>
                </a:solidFill>
                <a:latin typeface="Montserrat"/>
              </a:rPr>
              <a:t>Bank Marketing Campaign</a:t>
            </a:r>
          </a:p>
        </p:txBody>
      </p:sp>
      <p:grpSp>
        <p:nvGrpSpPr>
          <p:cNvPr name="Group 6" id="6"/>
          <p:cNvGrpSpPr/>
          <p:nvPr/>
        </p:nvGrpSpPr>
        <p:grpSpPr>
          <a:xfrm rot="0">
            <a:off x="1028700" y="-404295"/>
            <a:ext cx="12083540" cy="2046268"/>
            <a:chOff x="0" y="0"/>
            <a:chExt cx="16111386" cy="2728357"/>
          </a:xfrm>
        </p:grpSpPr>
        <p:sp>
          <p:nvSpPr>
            <p:cNvPr name="TextBox 7" id="7"/>
            <p:cNvSpPr txBox="true"/>
            <p:nvPr/>
          </p:nvSpPr>
          <p:spPr>
            <a:xfrm rot="0">
              <a:off x="0" y="1178957"/>
              <a:ext cx="16111386" cy="1549400"/>
            </a:xfrm>
            <a:prstGeom prst="rect">
              <a:avLst/>
            </a:prstGeom>
          </p:spPr>
          <p:txBody>
            <a:bodyPr anchor="t" rtlCol="false" tIns="0" lIns="0" bIns="0" rIns="0">
              <a:spAutoFit/>
            </a:bodyPr>
            <a:lstStyle/>
            <a:p>
              <a:pPr>
                <a:lnSpc>
                  <a:spcPts val="8800"/>
                </a:lnSpc>
              </a:pPr>
              <a:r>
                <a:rPr lang="en-US" sz="8000">
                  <a:solidFill>
                    <a:srgbClr val="1E7066"/>
                  </a:solidFill>
                  <a:latin typeface="Montserrat Extra-Bold Bold"/>
                </a:rPr>
                <a:t>Data Understanding</a:t>
              </a:r>
            </a:p>
          </p:txBody>
        </p:sp>
        <p:sp>
          <p:nvSpPr>
            <p:cNvPr name="TextBox 8" id="8"/>
            <p:cNvSpPr txBox="true"/>
            <p:nvPr/>
          </p:nvSpPr>
          <p:spPr>
            <a:xfrm rot="0">
              <a:off x="0" y="-66675"/>
              <a:ext cx="13845205" cy="635671"/>
            </a:xfrm>
            <a:prstGeom prst="rect">
              <a:avLst/>
            </a:prstGeom>
          </p:spPr>
          <p:txBody>
            <a:bodyPr anchor="t" rtlCol="false" tIns="0" lIns="0" bIns="0" rIns="0">
              <a:spAutoFit/>
            </a:bodyPr>
            <a:lstStyle/>
            <a:p>
              <a:pPr>
                <a:lnSpc>
                  <a:spcPts val="3920"/>
                </a:lnSpc>
                <a:spcBef>
                  <a:spcPct val="0"/>
                </a:spcBef>
              </a:pPr>
            </a:p>
          </p:txBody>
        </p:sp>
      </p:grpSp>
      <p:sp>
        <p:nvSpPr>
          <p:cNvPr name="TextBox 9" id="9"/>
          <p:cNvSpPr txBox="true"/>
          <p:nvPr/>
        </p:nvSpPr>
        <p:spPr>
          <a:xfrm rot="0">
            <a:off x="826653" y="2191345"/>
            <a:ext cx="8317347" cy="7958455"/>
          </a:xfrm>
          <a:prstGeom prst="rect">
            <a:avLst/>
          </a:prstGeom>
        </p:spPr>
        <p:txBody>
          <a:bodyPr anchor="t" rtlCol="false" tIns="0" lIns="0" bIns="0" rIns="0">
            <a:spAutoFit/>
          </a:bodyPr>
          <a:lstStyle/>
          <a:p>
            <a:pPr algn="just" marL="604519" indent="-302260" lvl="1">
              <a:lnSpc>
                <a:spcPts val="3919"/>
              </a:lnSpc>
              <a:buFont typeface="Arial"/>
              <a:buChar char="•"/>
            </a:pPr>
            <a:r>
              <a:rPr lang="en-US" sz="2799">
                <a:solidFill>
                  <a:srgbClr val="000000"/>
                </a:solidFill>
                <a:latin typeface="Inter Bold"/>
              </a:rPr>
              <a:t>age       : </a:t>
            </a:r>
            <a:r>
              <a:rPr lang="en-US" sz="2799">
                <a:solidFill>
                  <a:srgbClr val="000000"/>
                </a:solidFill>
                <a:latin typeface="Inter"/>
              </a:rPr>
              <a:t>client's age</a:t>
            </a:r>
          </a:p>
          <a:p>
            <a:pPr algn="just" marL="604519" indent="-302260" lvl="1">
              <a:lnSpc>
                <a:spcPts val="3919"/>
              </a:lnSpc>
              <a:spcBef>
                <a:spcPct val="0"/>
              </a:spcBef>
              <a:buFont typeface="Arial"/>
              <a:buChar char="•"/>
            </a:pPr>
            <a:r>
              <a:rPr lang="en-US" sz="2799">
                <a:solidFill>
                  <a:srgbClr val="000000"/>
                </a:solidFill>
                <a:latin typeface="Inter Bold"/>
              </a:rPr>
              <a:t>job</a:t>
            </a:r>
            <a:r>
              <a:rPr lang="en-US" sz="2799">
                <a:solidFill>
                  <a:srgbClr val="000000"/>
                </a:solidFill>
                <a:latin typeface="Inter"/>
              </a:rPr>
              <a:t>       : type of job </a:t>
            </a:r>
          </a:p>
          <a:p>
            <a:pPr algn="just" marL="604519" indent="-302260" lvl="1">
              <a:lnSpc>
                <a:spcPts val="3919"/>
              </a:lnSpc>
              <a:spcBef>
                <a:spcPct val="0"/>
              </a:spcBef>
              <a:buFont typeface="Arial"/>
              <a:buChar char="•"/>
            </a:pPr>
            <a:r>
              <a:rPr lang="en-US" sz="2799">
                <a:solidFill>
                  <a:srgbClr val="000000"/>
                </a:solidFill>
                <a:latin typeface="Montserrat Bold"/>
              </a:rPr>
              <a:t>marital</a:t>
            </a:r>
            <a:r>
              <a:rPr lang="en-US" sz="2799">
                <a:solidFill>
                  <a:srgbClr val="000000"/>
                </a:solidFill>
                <a:latin typeface="Montserrat"/>
              </a:rPr>
              <a:t> : marital status</a:t>
            </a:r>
          </a:p>
          <a:p>
            <a:pPr algn="just" marL="604519" indent="-302260" lvl="1">
              <a:lnSpc>
                <a:spcPts val="3919"/>
              </a:lnSpc>
              <a:spcBef>
                <a:spcPct val="0"/>
              </a:spcBef>
              <a:buFont typeface="Arial"/>
              <a:buChar char="•"/>
            </a:pPr>
            <a:r>
              <a:rPr lang="en-US" sz="2799">
                <a:solidFill>
                  <a:srgbClr val="000000"/>
                </a:solidFill>
                <a:latin typeface="Montserrat Bold"/>
              </a:rPr>
              <a:t>education</a:t>
            </a:r>
            <a:r>
              <a:rPr lang="en-US" sz="2799">
                <a:solidFill>
                  <a:srgbClr val="000000"/>
                </a:solidFill>
                <a:latin typeface="Montserrat"/>
              </a:rPr>
              <a:t> : last education </a:t>
            </a:r>
          </a:p>
          <a:p>
            <a:pPr algn="just" marL="604519" indent="-302260" lvl="1">
              <a:lnSpc>
                <a:spcPts val="3919"/>
              </a:lnSpc>
              <a:spcBef>
                <a:spcPct val="0"/>
              </a:spcBef>
              <a:buFont typeface="Arial"/>
              <a:buChar char="•"/>
            </a:pPr>
            <a:r>
              <a:rPr lang="en-US" sz="2799">
                <a:solidFill>
                  <a:srgbClr val="000000"/>
                </a:solidFill>
                <a:latin typeface="Montserrat Bold"/>
              </a:rPr>
              <a:t>default</a:t>
            </a:r>
            <a:r>
              <a:rPr lang="en-US" sz="2799">
                <a:solidFill>
                  <a:srgbClr val="000000"/>
                </a:solidFill>
                <a:latin typeface="Montserrat"/>
              </a:rPr>
              <a:t>: has credit in default? </a:t>
            </a:r>
          </a:p>
          <a:p>
            <a:pPr algn="just" marL="604519" indent="-302260" lvl="1">
              <a:lnSpc>
                <a:spcPts val="3919"/>
              </a:lnSpc>
              <a:spcBef>
                <a:spcPct val="0"/>
              </a:spcBef>
              <a:buFont typeface="Arial"/>
              <a:buChar char="•"/>
            </a:pPr>
            <a:r>
              <a:rPr lang="en-US" sz="2799">
                <a:solidFill>
                  <a:srgbClr val="000000"/>
                </a:solidFill>
                <a:latin typeface="Montserrat Bold"/>
              </a:rPr>
              <a:t>housing</a:t>
            </a:r>
            <a:r>
              <a:rPr lang="en-US" sz="2799">
                <a:solidFill>
                  <a:srgbClr val="000000"/>
                </a:solidFill>
                <a:latin typeface="Montserrat"/>
              </a:rPr>
              <a:t>: has housing loan?</a:t>
            </a:r>
          </a:p>
          <a:p>
            <a:pPr algn="just" marL="604519" indent="-302260" lvl="1">
              <a:lnSpc>
                <a:spcPts val="3919"/>
              </a:lnSpc>
              <a:spcBef>
                <a:spcPct val="0"/>
              </a:spcBef>
              <a:buFont typeface="Arial"/>
              <a:buChar char="•"/>
            </a:pPr>
            <a:r>
              <a:rPr lang="en-US" sz="2799">
                <a:solidFill>
                  <a:srgbClr val="000000"/>
                </a:solidFill>
                <a:latin typeface="Inter"/>
              </a:rPr>
              <a:t>l</a:t>
            </a:r>
            <a:r>
              <a:rPr lang="en-US" sz="2799">
                <a:solidFill>
                  <a:srgbClr val="000000"/>
                </a:solidFill>
                <a:latin typeface="Montserrat Bold"/>
              </a:rPr>
              <a:t>oan</a:t>
            </a:r>
            <a:r>
              <a:rPr lang="en-US" sz="2799">
                <a:solidFill>
                  <a:srgbClr val="000000"/>
                </a:solidFill>
                <a:latin typeface="Montserrat"/>
              </a:rPr>
              <a:t>: has personal loan? </a:t>
            </a:r>
          </a:p>
          <a:p>
            <a:pPr algn="just" marL="604519" indent="-302260" lvl="1">
              <a:lnSpc>
                <a:spcPts val="3919"/>
              </a:lnSpc>
              <a:spcBef>
                <a:spcPct val="0"/>
              </a:spcBef>
              <a:buFont typeface="Arial"/>
              <a:buChar char="•"/>
            </a:pPr>
            <a:r>
              <a:rPr lang="en-US" sz="2799">
                <a:solidFill>
                  <a:srgbClr val="000000"/>
                </a:solidFill>
                <a:latin typeface="Inter Bold"/>
              </a:rPr>
              <a:t>contact</a:t>
            </a:r>
            <a:r>
              <a:rPr lang="en-US" sz="2799">
                <a:solidFill>
                  <a:srgbClr val="000000"/>
                </a:solidFill>
                <a:latin typeface="Inter"/>
              </a:rPr>
              <a:t>: contact communication type</a:t>
            </a:r>
          </a:p>
          <a:p>
            <a:pPr algn="just" marL="604519" indent="-302260" lvl="1">
              <a:lnSpc>
                <a:spcPts val="3919"/>
              </a:lnSpc>
              <a:spcBef>
                <a:spcPct val="0"/>
              </a:spcBef>
              <a:buFont typeface="Arial"/>
              <a:buChar char="•"/>
            </a:pPr>
            <a:r>
              <a:rPr lang="en-US" sz="2799">
                <a:solidFill>
                  <a:srgbClr val="000000"/>
                </a:solidFill>
                <a:latin typeface="Inter Bold"/>
              </a:rPr>
              <a:t>month:</a:t>
            </a:r>
            <a:r>
              <a:rPr lang="en-US" sz="2799">
                <a:solidFill>
                  <a:srgbClr val="000000"/>
                </a:solidFill>
                <a:latin typeface="Inter"/>
              </a:rPr>
              <a:t> last contact month of year </a:t>
            </a:r>
          </a:p>
          <a:p>
            <a:pPr algn="just" marL="604519" indent="-302260" lvl="1">
              <a:lnSpc>
                <a:spcPts val="3919"/>
              </a:lnSpc>
              <a:spcBef>
                <a:spcPct val="0"/>
              </a:spcBef>
              <a:buFont typeface="Arial"/>
              <a:buChar char="•"/>
            </a:pPr>
            <a:r>
              <a:rPr lang="en-US" sz="2799">
                <a:solidFill>
                  <a:srgbClr val="000000"/>
                </a:solidFill>
                <a:latin typeface="Inter Bold"/>
              </a:rPr>
              <a:t>day</a:t>
            </a:r>
            <a:r>
              <a:rPr lang="en-US" sz="2799">
                <a:solidFill>
                  <a:srgbClr val="000000"/>
                </a:solidFill>
                <a:latin typeface="Inter Bold Italics"/>
              </a:rPr>
              <a:t>of</a:t>
            </a:r>
            <a:r>
              <a:rPr lang="en-US" sz="2799">
                <a:solidFill>
                  <a:srgbClr val="000000"/>
                </a:solidFill>
                <a:latin typeface="Inter Bold"/>
              </a:rPr>
              <a:t>week</a:t>
            </a:r>
            <a:r>
              <a:rPr lang="en-US" sz="2799">
                <a:solidFill>
                  <a:srgbClr val="000000"/>
                </a:solidFill>
                <a:latin typeface="Inter"/>
              </a:rPr>
              <a:t>: last contact day of the week </a:t>
            </a:r>
          </a:p>
          <a:p>
            <a:pPr algn="just" marL="604519" indent="-302260" lvl="1">
              <a:lnSpc>
                <a:spcPts val="3919"/>
              </a:lnSpc>
              <a:spcBef>
                <a:spcPct val="0"/>
              </a:spcBef>
              <a:buFont typeface="Arial"/>
              <a:buChar char="•"/>
            </a:pPr>
            <a:r>
              <a:rPr lang="en-US" sz="2799">
                <a:solidFill>
                  <a:srgbClr val="000000"/>
                </a:solidFill>
                <a:latin typeface="Inter Bold"/>
              </a:rPr>
              <a:t>duration</a:t>
            </a:r>
            <a:r>
              <a:rPr lang="en-US" sz="2799">
                <a:solidFill>
                  <a:srgbClr val="000000"/>
                </a:solidFill>
                <a:latin typeface="Inter"/>
              </a:rPr>
              <a:t>: last contact duration, in seconds.</a:t>
            </a:r>
          </a:p>
          <a:p>
            <a:pPr algn="just" marL="604519" indent="-302260" lvl="1">
              <a:lnSpc>
                <a:spcPts val="3919"/>
              </a:lnSpc>
              <a:spcBef>
                <a:spcPct val="0"/>
              </a:spcBef>
              <a:buFont typeface="Arial"/>
              <a:buChar char="•"/>
            </a:pPr>
            <a:r>
              <a:rPr lang="en-US" sz="2799">
                <a:solidFill>
                  <a:srgbClr val="000000"/>
                </a:solidFill>
                <a:latin typeface="Inter Bold"/>
              </a:rPr>
              <a:t>campaign</a:t>
            </a:r>
            <a:r>
              <a:rPr lang="en-US" sz="2799">
                <a:solidFill>
                  <a:srgbClr val="000000"/>
                </a:solidFill>
                <a:latin typeface="Inter"/>
              </a:rPr>
              <a:t>: number of contacts performed during this campaign and for this client</a:t>
            </a:r>
          </a:p>
          <a:p>
            <a:pPr algn="just">
              <a:lnSpc>
                <a:spcPts val="3919"/>
              </a:lnSpc>
              <a:spcBef>
                <a:spcPct val="0"/>
              </a:spcBef>
            </a:pPr>
          </a:p>
          <a:p>
            <a:pPr algn="just">
              <a:lnSpc>
                <a:spcPts val="3919"/>
              </a:lnSpc>
              <a:spcBef>
                <a:spcPct val="0"/>
              </a:spcBef>
            </a:pPr>
          </a:p>
          <a:p>
            <a:pPr algn="just">
              <a:lnSpc>
                <a:spcPts val="3919"/>
              </a:lnSpc>
              <a:spcBef>
                <a:spcPct val="0"/>
              </a:spcBef>
            </a:pPr>
          </a:p>
        </p:txBody>
      </p:sp>
      <p:sp>
        <p:nvSpPr>
          <p:cNvPr name="TextBox 10" id="10"/>
          <p:cNvSpPr txBox="true"/>
          <p:nvPr/>
        </p:nvSpPr>
        <p:spPr>
          <a:xfrm rot="0">
            <a:off x="9144000" y="2210395"/>
            <a:ext cx="8687941" cy="6782467"/>
          </a:xfrm>
          <a:prstGeom prst="rect">
            <a:avLst/>
          </a:prstGeom>
        </p:spPr>
        <p:txBody>
          <a:bodyPr anchor="t" rtlCol="false" tIns="0" lIns="0" bIns="0" rIns="0">
            <a:spAutoFit/>
          </a:bodyPr>
          <a:lstStyle/>
          <a:p>
            <a:pPr algn="just" marL="518160" indent="-259080" lvl="1">
              <a:lnSpc>
                <a:spcPts val="3359"/>
              </a:lnSpc>
              <a:buFont typeface="Arial"/>
              <a:buChar char="•"/>
            </a:pPr>
            <a:r>
              <a:rPr lang="en-US" sz="2400">
                <a:solidFill>
                  <a:srgbClr val="000000"/>
                </a:solidFill>
                <a:latin typeface="Inter Bold"/>
              </a:rPr>
              <a:t>pdays: </a:t>
            </a:r>
            <a:r>
              <a:rPr lang="en-US" sz="2400">
                <a:solidFill>
                  <a:srgbClr val="000000"/>
                </a:solidFill>
                <a:latin typeface="Inter"/>
              </a:rPr>
              <a:t>number of days that passed by after the client was last contacted from a previous campaign</a:t>
            </a:r>
          </a:p>
          <a:p>
            <a:pPr algn="just" marL="518160" indent="-259080" lvl="1">
              <a:lnSpc>
                <a:spcPts val="3359"/>
              </a:lnSpc>
              <a:buFont typeface="Arial"/>
              <a:buChar char="•"/>
            </a:pPr>
            <a:r>
              <a:rPr lang="en-US" sz="2400">
                <a:solidFill>
                  <a:srgbClr val="000000"/>
                </a:solidFill>
                <a:latin typeface="Inter Bold"/>
              </a:rPr>
              <a:t>previous: </a:t>
            </a:r>
            <a:r>
              <a:rPr lang="en-US" sz="2400">
                <a:solidFill>
                  <a:srgbClr val="000000"/>
                </a:solidFill>
                <a:latin typeface="Inter"/>
              </a:rPr>
              <a:t>number of cont</a:t>
            </a:r>
            <a:r>
              <a:rPr lang="en-US" sz="2400">
                <a:solidFill>
                  <a:srgbClr val="000000"/>
                </a:solidFill>
                <a:latin typeface="Inter"/>
              </a:rPr>
              <a:t>acts performed before this campaign and for this client</a:t>
            </a:r>
          </a:p>
          <a:p>
            <a:pPr algn="just" marL="518160" indent="-259080" lvl="1">
              <a:lnSpc>
                <a:spcPts val="3359"/>
              </a:lnSpc>
              <a:buFont typeface="Arial"/>
              <a:buChar char="•"/>
            </a:pPr>
            <a:r>
              <a:rPr lang="en-US" sz="2400">
                <a:solidFill>
                  <a:srgbClr val="000000"/>
                </a:solidFill>
                <a:latin typeface="Inter Bold"/>
              </a:rPr>
              <a:t>poutcome</a:t>
            </a:r>
            <a:r>
              <a:rPr lang="en-US" sz="2400">
                <a:solidFill>
                  <a:srgbClr val="000000"/>
                </a:solidFill>
                <a:latin typeface="Inter"/>
              </a:rPr>
              <a:t>: outcome of the previous marketing campaign</a:t>
            </a:r>
          </a:p>
          <a:p>
            <a:pPr algn="just" marL="518160" indent="-259080" lvl="1">
              <a:lnSpc>
                <a:spcPts val="3359"/>
              </a:lnSpc>
              <a:buFont typeface="Arial"/>
              <a:buChar char="•"/>
            </a:pPr>
            <a:r>
              <a:rPr lang="en-US" sz="2400">
                <a:solidFill>
                  <a:srgbClr val="000000"/>
                </a:solidFill>
                <a:latin typeface="Inter Bold"/>
              </a:rPr>
              <a:t>emp.var.rate</a:t>
            </a:r>
            <a:r>
              <a:rPr lang="en-US" sz="2400">
                <a:solidFill>
                  <a:srgbClr val="000000"/>
                </a:solidFill>
                <a:latin typeface="Inter"/>
              </a:rPr>
              <a:t>: employment variation rate - quarterly indicator</a:t>
            </a:r>
          </a:p>
          <a:p>
            <a:pPr algn="just" marL="518160" indent="-259080" lvl="1">
              <a:lnSpc>
                <a:spcPts val="3359"/>
              </a:lnSpc>
              <a:buFont typeface="Arial"/>
              <a:buChar char="•"/>
            </a:pPr>
            <a:r>
              <a:rPr lang="en-US" sz="2400">
                <a:solidFill>
                  <a:srgbClr val="000000"/>
                </a:solidFill>
                <a:latin typeface="Inter Bold"/>
              </a:rPr>
              <a:t>cons.price.idx</a:t>
            </a:r>
            <a:r>
              <a:rPr lang="en-US" sz="2400">
                <a:solidFill>
                  <a:srgbClr val="000000"/>
                </a:solidFill>
                <a:latin typeface="Inter"/>
              </a:rPr>
              <a:t>: consumer price index - monthly indicator</a:t>
            </a:r>
          </a:p>
          <a:p>
            <a:pPr algn="just" marL="518160" indent="-259080" lvl="1">
              <a:lnSpc>
                <a:spcPts val="3359"/>
              </a:lnSpc>
              <a:buFont typeface="Arial"/>
              <a:buChar char="•"/>
            </a:pPr>
            <a:r>
              <a:rPr lang="en-US" sz="2400">
                <a:solidFill>
                  <a:srgbClr val="000000"/>
                </a:solidFill>
                <a:latin typeface="Inter Bold"/>
              </a:rPr>
              <a:t>cons.conf.idx</a:t>
            </a:r>
            <a:r>
              <a:rPr lang="en-US" sz="2400">
                <a:solidFill>
                  <a:srgbClr val="000000"/>
                </a:solidFill>
                <a:latin typeface="Inter"/>
              </a:rPr>
              <a:t>: consumer confidence index - monthly indicator</a:t>
            </a:r>
          </a:p>
          <a:p>
            <a:pPr algn="just" marL="518160" indent="-259080" lvl="1">
              <a:lnSpc>
                <a:spcPts val="3359"/>
              </a:lnSpc>
              <a:buFont typeface="Arial"/>
              <a:buChar char="•"/>
            </a:pPr>
            <a:r>
              <a:rPr lang="en-US" sz="2400">
                <a:solidFill>
                  <a:srgbClr val="000000"/>
                </a:solidFill>
                <a:latin typeface="Inter"/>
              </a:rPr>
              <a:t> </a:t>
            </a:r>
            <a:r>
              <a:rPr lang="en-US" sz="2400">
                <a:solidFill>
                  <a:srgbClr val="000000"/>
                </a:solidFill>
                <a:latin typeface="Inter Bold"/>
              </a:rPr>
              <a:t>euribor3m</a:t>
            </a:r>
            <a:r>
              <a:rPr lang="en-US" sz="2400">
                <a:solidFill>
                  <a:srgbClr val="000000"/>
                </a:solidFill>
                <a:latin typeface="Inter"/>
              </a:rPr>
              <a:t>: euribor 3 month rate - daily indicator</a:t>
            </a:r>
          </a:p>
          <a:p>
            <a:pPr algn="just" marL="518160" indent="-259080" lvl="1">
              <a:lnSpc>
                <a:spcPts val="3359"/>
              </a:lnSpc>
              <a:buFont typeface="Arial"/>
              <a:buChar char="•"/>
            </a:pPr>
            <a:r>
              <a:rPr lang="en-US" sz="2400">
                <a:solidFill>
                  <a:srgbClr val="000000"/>
                </a:solidFill>
                <a:latin typeface="Inter Bold"/>
              </a:rPr>
              <a:t> nr.employed</a:t>
            </a:r>
            <a:r>
              <a:rPr lang="en-US" sz="2400">
                <a:solidFill>
                  <a:srgbClr val="000000"/>
                </a:solidFill>
                <a:latin typeface="Inter"/>
              </a:rPr>
              <a:t>:number of employees - quarterly indicator</a:t>
            </a:r>
          </a:p>
          <a:p>
            <a:pPr algn="just" marL="518160" indent="-259080" lvl="1">
              <a:lnSpc>
                <a:spcPts val="3359"/>
              </a:lnSpc>
              <a:spcBef>
                <a:spcPct val="0"/>
              </a:spcBef>
              <a:buFont typeface="Arial"/>
              <a:buChar char="•"/>
            </a:pPr>
            <a:r>
              <a:rPr lang="en-US" sz="2400">
                <a:solidFill>
                  <a:srgbClr val="000000"/>
                </a:solidFill>
                <a:latin typeface="Inter"/>
              </a:rPr>
              <a:t> </a:t>
            </a:r>
            <a:r>
              <a:rPr lang="en-US" sz="2400">
                <a:solidFill>
                  <a:srgbClr val="000000"/>
                </a:solidFill>
                <a:latin typeface="Inter Bold"/>
              </a:rPr>
              <a:t>y</a:t>
            </a:r>
            <a:r>
              <a:rPr lang="en-US" sz="2400">
                <a:solidFill>
                  <a:srgbClr val="000000"/>
                </a:solidFill>
                <a:latin typeface="Inter"/>
              </a:rPr>
              <a:t> : has the client subscribed a term deposit?</a:t>
            </a:r>
          </a:p>
          <a:p>
            <a:pPr algn="just">
              <a:lnSpc>
                <a:spcPts val="3096"/>
              </a:lnSpc>
              <a:spcBef>
                <a:spcPct val="0"/>
              </a:spcBef>
            </a:pPr>
          </a:p>
        </p:txBody>
      </p:sp>
      <p:pic>
        <p:nvPicPr>
          <p:cNvPr name="Picture 11" id="11"/>
          <p:cNvPicPr>
            <a:picLocks noChangeAspect="true"/>
          </p:cNvPicPr>
          <p:nvPr/>
        </p:nvPicPr>
        <p:blipFill>
          <a:blip r:embed="rId3">
            <a:alphaModFix amt="20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667657">
            <a:off x="2414637" y="7779499"/>
            <a:ext cx="1450471" cy="2325829"/>
          </a:xfrm>
          <a:prstGeom prst="rect">
            <a:avLst/>
          </a:prstGeom>
        </p:spPr>
      </p:pic>
      <p:pic>
        <p:nvPicPr>
          <p:cNvPr name="Picture 12" id="12"/>
          <p:cNvPicPr>
            <a:picLocks noChangeAspect="true"/>
          </p:cNvPicPr>
          <p:nvPr/>
        </p:nvPicPr>
        <p:blipFill>
          <a:blip r:embed="rId3">
            <a:alphaModFix amt="20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3541667">
            <a:off x="-189076" y="8286539"/>
            <a:ext cx="1217525" cy="1952299"/>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9F9FA"/>
        </a:solidFill>
      </p:bgPr>
    </p:bg>
    <p:spTree>
      <p:nvGrpSpPr>
        <p:cNvPr id="1" name=""/>
        <p:cNvGrpSpPr/>
        <p:nvPr/>
      </p:nvGrpSpPr>
      <p:grpSpPr>
        <a:xfrm>
          <a:off x="0" y="0"/>
          <a:ext cx="0" cy="0"/>
          <a:chOff x="0" y="0"/>
          <a:chExt cx="0" cy="0"/>
        </a:xfrm>
      </p:grpSpPr>
      <p:grpSp>
        <p:nvGrpSpPr>
          <p:cNvPr name="Group 2" id="2"/>
          <p:cNvGrpSpPr/>
          <p:nvPr/>
        </p:nvGrpSpPr>
        <p:grpSpPr>
          <a:xfrm rot="0">
            <a:off x="2257425" y="1425709"/>
            <a:ext cx="5657850" cy="5657850"/>
            <a:chOff x="0" y="0"/>
            <a:chExt cx="1588770" cy="1588770"/>
          </a:xfrm>
        </p:grpSpPr>
        <p:sp>
          <p:nvSpPr>
            <p:cNvPr name="Freeform 3" id="3"/>
            <p:cNvSpPr/>
            <p:nvPr/>
          </p:nvSpPr>
          <p:spPr>
            <a:xfrm>
              <a:off x="6350" y="6350"/>
              <a:ext cx="1576070" cy="1576070"/>
            </a:xfrm>
            <a:custGeom>
              <a:avLst/>
              <a:gdLst/>
              <a:ahLst/>
              <a:cxnLst/>
              <a:rect r="r" b="b" t="t" l="l"/>
              <a:pathLst>
                <a:path h="1576070" w="1576070">
                  <a:moveTo>
                    <a:pt x="1576070" y="271780"/>
                  </a:moveTo>
                  <a:lnTo>
                    <a:pt x="1576070" y="1576070"/>
                  </a:lnTo>
                  <a:lnTo>
                    <a:pt x="0" y="1576070"/>
                  </a:lnTo>
                  <a:lnTo>
                    <a:pt x="0" y="0"/>
                  </a:lnTo>
                  <a:lnTo>
                    <a:pt x="1304290" y="0"/>
                  </a:lnTo>
                  <a:close/>
                </a:path>
              </a:pathLst>
            </a:custGeom>
            <a:solidFill>
              <a:srgbClr val="F1DA95"/>
            </a:solidFill>
          </p:spPr>
        </p:sp>
        <p:sp>
          <p:nvSpPr>
            <p:cNvPr name="Freeform 4" id="4"/>
            <p:cNvSpPr/>
            <p:nvPr/>
          </p:nvSpPr>
          <p:spPr>
            <a:xfrm>
              <a:off x="0" y="0"/>
              <a:ext cx="1588770" cy="1588770"/>
            </a:xfrm>
            <a:custGeom>
              <a:avLst/>
              <a:gdLst/>
              <a:ahLst/>
              <a:cxnLst/>
              <a:rect r="r" b="b" t="t" l="l"/>
              <a:pathLst>
                <a:path h="1588770" w="1588770">
                  <a:moveTo>
                    <a:pt x="1588770" y="1588770"/>
                  </a:moveTo>
                  <a:lnTo>
                    <a:pt x="0" y="1588770"/>
                  </a:lnTo>
                  <a:lnTo>
                    <a:pt x="0" y="0"/>
                  </a:lnTo>
                  <a:lnTo>
                    <a:pt x="1313180" y="0"/>
                  </a:lnTo>
                  <a:lnTo>
                    <a:pt x="1588770" y="275590"/>
                  </a:lnTo>
                  <a:cubicBezTo>
                    <a:pt x="1588770" y="275590"/>
                    <a:pt x="1588770" y="1588770"/>
                    <a:pt x="1588770" y="1588770"/>
                  </a:cubicBezTo>
                  <a:close/>
                  <a:moveTo>
                    <a:pt x="12700" y="1576070"/>
                  </a:moveTo>
                  <a:lnTo>
                    <a:pt x="1576070" y="1576070"/>
                  </a:lnTo>
                  <a:lnTo>
                    <a:pt x="1576070" y="280670"/>
                  </a:lnTo>
                  <a:lnTo>
                    <a:pt x="1308100" y="12700"/>
                  </a:lnTo>
                  <a:lnTo>
                    <a:pt x="12700" y="12700"/>
                  </a:lnTo>
                  <a:lnTo>
                    <a:pt x="12700" y="1576070"/>
                  </a:lnTo>
                  <a:close/>
                </a:path>
              </a:pathLst>
            </a:custGeom>
            <a:solidFill>
              <a:srgbClr val="F1DA95"/>
            </a:solidFill>
          </p:spPr>
        </p:sp>
      </p:grpSp>
      <p:grpSp>
        <p:nvGrpSpPr>
          <p:cNvPr name="Group 5" id="5"/>
          <p:cNvGrpSpPr/>
          <p:nvPr/>
        </p:nvGrpSpPr>
        <p:grpSpPr>
          <a:xfrm rot="0">
            <a:off x="10511155" y="1425709"/>
            <a:ext cx="5657850" cy="5657850"/>
            <a:chOff x="0" y="0"/>
            <a:chExt cx="1588770" cy="1588770"/>
          </a:xfrm>
        </p:grpSpPr>
        <p:sp>
          <p:nvSpPr>
            <p:cNvPr name="Freeform 6" id="6"/>
            <p:cNvSpPr/>
            <p:nvPr/>
          </p:nvSpPr>
          <p:spPr>
            <a:xfrm>
              <a:off x="6350" y="6350"/>
              <a:ext cx="1576070" cy="1576070"/>
            </a:xfrm>
            <a:custGeom>
              <a:avLst/>
              <a:gdLst/>
              <a:ahLst/>
              <a:cxnLst/>
              <a:rect r="r" b="b" t="t" l="l"/>
              <a:pathLst>
                <a:path h="1576070" w="1576070">
                  <a:moveTo>
                    <a:pt x="1576070" y="271780"/>
                  </a:moveTo>
                  <a:lnTo>
                    <a:pt x="1576070" y="1576070"/>
                  </a:lnTo>
                  <a:lnTo>
                    <a:pt x="0" y="1576070"/>
                  </a:lnTo>
                  <a:lnTo>
                    <a:pt x="0" y="0"/>
                  </a:lnTo>
                  <a:lnTo>
                    <a:pt x="1304290" y="0"/>
                  </a:lnTo>
                  <a:close/>
                </a:path>
              </a:pathLst>
            </a:custGeom>
            <a:solidFill>
              <a:srgbClr val="72B7BE"/>
            </a:solidFill>
          </p:spPr>
        </p:sp>
        <p:sp>
          <p:nvSpPr>
            <p:cNvPr name="Freeform 7" id="7"/>
            <p:cNvSpPr/>
            <p:nvPr/>
          </p:nvSpPr>
          <p:spPr>
            <a:xfrm>
              <a:off x="0" y="0"/>
              <a:ext cx="1588770" cy="1588770"/>
            </a:xfrm>
            <a:custGeom>
              <a:avLst/>
              <a:gdLst/>
              <a:ahLst/>
              <a:cxnLst/>
              <a:rect r="r" b="b" t="t" l="l"/>
              <a:pathLst>
                <a:path h="1588770" w="1588770">
                  <a:moveTo>
                    <a:pt x="1588770" y="1588770"/>
                  </a:moveTo>
                  <a:lnTo>
                    <a:pt x="0" y="1588770"/>
                  </a:lnTo>
                  <a:lnTo>
                    <a:pt x="0" y="0"/>
                  </a:lnTo>
                  <a:lnTo>
                    <a:pt x="1313180" y="0"/>
                  </a:lnTo>
                  <a:lnTo>
                    <a:pt x="1588770" y="275590"/>
                  </a:lnTo>
                  <a:cubicBezTo>
                    <a:pt x="1588770" y="275590"/>
                    <a:pt x="1588770" y="1588770"/>
                    <a:pt x="1588770" y="1588770"/>
                  </a:cubicBezTo>
                  <a:close/>
                  <a:moveTo>
                    <a:pt x="12700" y="1576070"/>
                  </a:moveTo>
                  <a:lnTo>
                    <a:pt x="1576070" y="1576070"/>
                  </a:lnTo>
                  <a:lnTo>
                    <a:pt x="1576070" y="280670"/>
                  </a:lnTo>
                  <a:lnTo>
                    <a:pt x="1308100" y="12700"/>
                  </a:lnTo>
                  <a:lnTo>
                    <a:pt x="12700" y="12700"/>
                  </a:lnTo>
                  <a:lnTo>
                    <a:pt x="12700" y="1576070"/>
                  </a:lnTo>
                  <a:close/>
                </a:path>
              </a:pathLst>
            </a:custGeom>
            <a:solidFill>
              <a:srgbClr val="72B7BE"/>
            </a:solidFill>
          </p:spPr>
        </p:sp>
      </p:grpSp>
      <p:pic>
        <p:nvPicPr>
          <p:cNvPr name="Picture 8" id="8"/>
          <p:cNvPicPr>
            <a:picLocks noChangeAspect="true"/>
          </p:cNvPicPr>
          <p:nvPr/>
        </p:nvPicPr>
        <p:blipFill>
          <a:blip r:embed="rId3">
            <a:alphaModFix amt="9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534192" y="1723820"/>
            <a:ext cx="1138566" cy="1789494"/>
          </a:xfrm>
          <a:prstGeom prst="rect">
            <a:avLst/>
          </a:prstGeom>
        </p:spPr>
      </p:pic>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2537699" y="1723820"/>
            <a:ext cx="1604762" cy="1970131"/>
          </a:xfrm>
          <a:prstGeom prst="rect">
            <a:avLst/>
          </a:prstGeom>
        </p:spPr>
      </p:pic>
      <p:pic>
        <p:nvPicPr>
          <p:cNvPr name="Picture 10" id="1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7991932" y="3826918"/>
            <a:ext cx="2490648" cy="1211078"/>
          </a:xfrm>
          <a:prstGeom prst="rect">
            <a:avLst/>
          </a:prstGeom>
        </p:spPr>
      </p:pic>
      <p:sp>
        <p:nvSpPr>
          <p:cNvPr name="TextBox 11" id="11"/>
          <p:cNvSpPr txBox="true"/>
          <p:nvPr/>
        </p:nvSpPr>
        <p:spPr>
          <a:xfrm rot="0">
            <a:off x="3014474" y="3760243"/>
            <a:ext cx="4178002" cy="2699840"/>
          </a:xfrm>
          <a:prstGeom prst="rect">
            <a:avLst/>
          </a:prstGeom>
        </p:spPr>
        <p:txBody>
          <a:bodyPr anchor="t" rtlCol="false" tIns="0" lIns="0" bIns="0" rIns="0">
            <a:spAutoFit/>
          </a:bodyPr>
          <a:lstStyle/>
          <a:p>
            <a:pPr algn="ctr">
              <a:lnSpc>
                <a:spcPts val="5375"/>
              </a:lnSpc>
            </a:pPr>
            <a:r>
              <a:rPr lang="en-US" sz="3839">
                <a:solidFill>
                  <a:srgbClr val="000000"/>
                </a:solidFill>
                <a:latin typeface="Open Sans"/>
              </a:rPr>
              <a:t>Check and drop columns with multiple null values</a:t>
            </a:r>
          </a:p>
        </p:txBody>
      </p:sp>
      <p:sp>
        <p:nvSpPr>
          <p:cNvPr name="TextBox 12" id="12"/>
          <p:cNvSpPr txBox="true"/>
          <p:nvPr/>
        </p:nvSpPr>
        <p:spPr>
          <a:xfrm rot="0">
            <a:off x="10997705" y="3993306"/>
            <a:ext cx="4684749" cy="2466975"/>
          </a:xfrm>
          <a:prstGeom prst="rect">
            <a:avLst/>
          </a:prstGeom>
        </p:spPr>
        <p:txBody>
          <a:bodyPr anchor="t" rtlCol="false" tIns="0" lIns="0" bIns="0" rIns="0">
            <a:spAutoFit/>
          </a:bodyPr>
          <a:lstStyle/>
          <a:p>
            <a:pPr algn="ctr">
              <a:lnSpc>
                <a:spcPts val="4900"/>
              </a:lnSpc>
            </a:pPr>
            <a:r>
              <a:rPr lang="en-US" sz="3500">
                <a:solidFill>
                  <a:srgbClr val="000000"/>
                </a:solidFill>
                <a:latin typeface="Open Sans"/>
              </a:rPr>
              <a:t>Check and drop columns with duplicated data </a:t>
            </a:r>
          </a:p>
          <a:p>
            <a:pPr algn="ctr">
              <a:lnSpc>
                <a:spcPts val="4900"/>
              </a:lnSpc>
            </a:pPr>
            <a:r>
              <a:rPr lang="en-US" sz="3500">
                <a:solidFill>
                  <a:srgbClr val="000000"/>
                </a:solidFill>
                <a:latin typeface="Open Sans"/>
              </a:rPr>
              <a:t>(No null values) </a:t>
            </a:r>
          </a:p>
        </p:txBody>
      </p:sp>
      <p:sp>
        <p:nvSpPr>
          <p:cNvPr name="TextBox 13" id="13"/>
          <p:cNvSpPr txBox="true"/>
          <p:nvPr/>
        </p:nvSpPr>
        <p:spPr>
          <a:xfrm rot="0">
            <a:off x="1045825" y="7578963"/>
            <a:ext cx="8115300" cy="1793637"/>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a:rPr>
              <a:t>DataFrame shape </a:t>
            </a:r>
            <a:r>
              <a:rPr lang="en-US" sz="3399">
                <a:solidFill>
                  <a:srgbClr val="000000"/>
                </a:solidFill>
                <a:latin typeface="Open Sans Light Bold"/>
              </a:rPr>
              <a:t>BEFORE </a:t>
            </a:r>
            <a:r>
              <a:rPr lang="en-US" sz="3399">
                <a:solidFill>
                  <a:srgbClr val="000000"/>
                </a:solidFill>
                <a:latin typeface="Open Sans Light"/>
              </a:rPr>
              <a:t>null and duplicate check:</a:t>
            </a:r>
          </a:p>
          <a:p>
            <a:pPr algn="ctr">
              <a:lnSpc>
                <a:spcPts val="4759"/>
              </a:lnSpc>
            </a:pPr>
            <a:r>
              <a:rPr lang="en-US" sz="3399">
                <a:solidFill>
                  <a:srgbClr val="000000"/>
                </a:solidFill>
                <a:latin typeface="Open Sans Light Bold"/>
              </a:rPr>
              <a:t>(41188 , 21)</a:t>
            </a:r>
          </a:p>
        </p:txBody>
      </p:sp>
      <p:sp>
        <p:nvSpPr>
          <p:cNvPr name="TextBox 14" id="14"/>
          <p:cNvSpPr txBox="true"/>
          <p:nvPr/>
        </p:nvSpPr>
        <p:spPr>
          <a:xfrm rot="0">
            <a:off x="9144000" y="7612053"/>
            <a:ext cx="8115300" cy="1793488"/>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a:rPr>
              <a:t>DataFrame shape </a:t>
            </a:r>
            <a:r>
              <a:rPr lang="en-US" sz="3399">
                <a:solidFill>
                  <a:srgbClr val="000000"/>
                </a:solidFill>
                <a:latin typeface="Open Sans Light Bold"/>
              </a:rPr>
              <a:t>AFTER </a:t>
            </a:r>
            <a:r>
              <a:rPr lang="en-US" sz="3399">
                <a:solidFill>
                  <a:srgbClr val="000000"/>
                </a:solidFill>
                <a:latin typeface="Open Sans Light"/>
              </a:rPr>
              <a:t>null and duplicate check:</a:t>
            </a:r>
          </a:p>
          <a:p>
            <a:pPr algn="ctr">
              <a:lnSpc>
                <a:spcPts val="4759"/>
              </a:lnSpc>
            </a:pPr>
            <a:r>
              <a:rPr lang="en-US" sz="1200">
                <a:solidFill>
                  <a:srgbClr val="000000"/>
                </a:solidFill>
                <a:latin typeface="Arimo Bold"/>
              </a:rPr>
              <a:t>(41176 , 21)</a:t>
            </a:r>
          </a:p>
        </p:txBody>
      </p:sp>
      <p:sp>
        <p:nvSpPr>
          <p:cNvPr name="TextBox 15" id="15"/>
          <p:cNvSpPr txBox="true"/>
          <p:nvPr/>
        </p:nvSpPr>
        <p:spPr>
          <a:xfrm rot="0">
            <a:off x="1028700" y="-470970"/>
            <a:ext cx="10383904" cy="493422"/>
          </a:xfrm>
          <a:prstGeom prst="rect">
            <a:avLst/>
          </a:prstGeom>
        </p:spPr>
        <p:txBody>
          <a:bodyPr anchor="t" rtlCol="false" tIns="0" lIns="0" bIns="0" rIns="0">
            <a:spAutoFit/>
          </a:bodyPr>
          <a:lstStyle/>
          <a:p>
            <a:pPr>
              <a:lnSpc>
                <a:spcPts val="392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grpSp>
        <p:nvGrpSpPr>
          <p:cNvPr name="Group 2" id="2"/>
          <p:cNvGrpSpPr/>
          <p:nvPr/>
        </p:nvGrpSpPr>
        <p:grpSpPr>
          <a:xfrm rot="5400000">
            <a:off x="-3190411" y="5084209"/>
            <a:ext cx="10377453" cy="118582"/>
            <a:chOff x="0" y="0"/>
            <a:chExt cx="50013559" cy="571500"/>
          </a:xfrm>
        </p:grpSpPr>
        <p:sp>
          <p:nvSpPr>
            <p:cNvPr name="Freeform 3" id="3"/>
            <p:cNvSpPr/>
            <p:nvPr/>
          </p:nvSpPr>
          <p:spPr>
            <a:xfrm>
              <a:off x="0" y="255270"/>
              <a:ext cx="50013558" cy="69850"/>
            </a:xfrm>
            <a:custGeom>
              <a:avLst/>
              <a:gdLst/>
              <a:ahLst/>
              <a:cxnLst/>
              <a:rect r="r" b="b" t="t" l="l"/>
              <a:pathLst>
                <a:path h="69850" w="50013558">
                  <a:moveTo>
                    <a:pt x="49722729" y="0"/>
                  </a:moveTo>
                  <a:lnTo>
                    <a:pt x="0" y="0"/>
                  </a:lnTo>
                  <a:lnTo>
                    <a:pt x="0" y="69850"/>
                  </a:lnTo>
                  <a:lnTo>
                    <a:pt x="50013558" y="69850"/>
                  </a:lnTo>
                  <a:lnTo>
                    <a:pt x="50013558" y="0"/>
                  </a:lnTo>
                  <a:close/>
                </a:path>
              </a:pathLst>
            </a:custGeom>
            <a:solidFill>
              <a:srgbClr val="000000"/>
            </a:solidFill>
          </p:spPr>
        </p:sp>
      </p:grpSp>
      <p:grpSp>
        <p:nvGrpSpPr>
          <p:cNvPr name="Group 4" id="4"/>
          <p:cNvGrpSpPr/>
          <p:nvPr/>
        </p:nvGrpSpPr>
        <p:grpSpPr>
          <a:xfrm rot="0">
            <a:off x="3244802" y="2865204"/>
            <a:ext cx="3760014" cy="683137"/>
            <a:chOff x="0" y="0"/>
            <a:chExt cx="5013352" cy="910849"/>
          </a:xfrm>
        </p:grpSpPr>
        <p:grpSp>
          <p:nvGrpSpPr>
            <p:cNvPr name="Group 5" id="5"/>
            <p:cNvGrpSpPr/>
            <p:nvPr/>
          </p:nvGrpSpPr>
          <p:grpSpPr>
            <a:xfrm rot="0">
              <a:off x="0" y="0"/>
              <a:ext cx="5013352" cy="910849"/>
              <a:chOff x="0" y="0"/>
              <a:chExt cx="1271906" cy="231086"/>
            </a:xfrm>
          </p:grpSpPr>
          <p:sp>
            <p:nvSpPr>
              <p:cNvPr name="Freeform 6" id="6"/>
              <p:cNvSpPr/>
              <p:nvPr/>
            </p:nvSpPr>
            <p:spPr>
              <a:xfrm>
                <a:off x="0" y="0"/>
                <a:ext cx="1271906" cy="231086"/>
              </a:xfrm>
              <a:custGeom>
                <a:avLst/>
                <a:gdLst/>
                <a:ahLst/>
                <a:cxnLst/>
                <a:rect r="r" b="b" t="t" l="l"/>
                <a:pathLst>
                  <a:path h="231086" w="1271906">
                    <a:moveTo>
                      <a:pt x="0" y="0"/>
                    </a:moveTo>
                    <a:lnTo>
                      <a:pt x="1271906" y="0"/>
                    </a:lnTo>
                    <a:lnTo>
                      <a:pt x="1271906" y="231086"/>
                    </a:lnTo>
                    <a:lnTo>
                      <a:pt x="0" y="231086"/>
                    </a:lnTo>
                    <a:close/>
                  </a:path>
                </a:pathLst>
              </a:custGeom>
              <a:solidFill>
                <a:srgbClr val="F1DA95"/>
              </a:solidFill>
            </p:spPr>
          </p:sp>
        </p:grpSp>
        <p:sp>
          <p:nvSpPr>
            <p:cNvPr name="TextBox 7" id="7"/>
            <p:cNvSpPr txBox="true"/>
            <p:nvPr/>
          </p:nvSpPr>
          <p:spPr>
            <a:xfrm rot="0">
              <a:off x="263340" y="84201"/>
              <a:ext cx="4486672" cy="664131"/>
            </a:xfrm>
            <a:prstGeom prst="rect">
              <a:avLst/>
            </a:prstGeom>
          </p:spPr>
          <p:txBody>
            <a:bodyPr anchor="t" rtlCol="false" tIns="0" lIns="0" bIns="0" rIns="0">
              <a:spAutoFit/>
            </a:bodyPr>
            <a:lstStyle/>
            <a:p>
              <a:pPr algn="ctr">
                <a:lnSpc>
                  <a:spcPts val="3919"/>
                </a:lnSpc>
              </a:pPr>
              <a:r>
                <a:rPr lang="en-US" sz="2799">
                  <a:solidFill>
                    <a:srgbClr val="000000"/>
                  </a:solidFill>
                  <a:latin typeface="Telegraf Bold"/>
                </a:rPr>
                <a:t>'education' column</a:t>
              </a:r>
            </a:p>
          </p:txBody>
        </p:sp>
      </p:grpSp>
      <p:grpSp>
        <p:nvGrpSpPr>
          <p:cNvPr name="Group 8" id="8"/>
          <p:cNvGrpSpPr/>
          <p:nvPr/>
        </p:nvGrpSpPr>
        <p:grpSpPr>
          <a:xfrm rot="0">
            <a:off x="8013409" y="4248097"/>
            <a:ext cx="3460299" cy="713676"/>
            <a:chOff x="0" y="0"/>
            <a:chExt cx="4613731" cy="951568"/>
          </a:xfrm>
        </p:grpSpPr>
        <p:grpSp>
          <p:nvGrpSpPr>
            <p:cNvPr name="Group 9" id="9"/>
            <p:cNvGrpSpPr/>
            <p:nvPr/>
          </p:nvGrpSpPr>
          <p:grpSpPr>
            <a:xfrm rot="0">
              <a:off x="0" y="0"/>
              <a:ext cx="4613731" cy="951568"/>
              <a:chOff x="0" y="0"/>
              <a:chExt cx="1170521" cy="241416"/>
            </a:xfrm>
          </p:grpSpPr>
          <p:sp>
            <p:nvSpPr>
              <p:cNvPr name="Freeform 10" id="10"/>
              <p:cNvSpPr/>
              <p:nvPr/>
            </p:nvSpPr>
            <p:spPr>
              <a:xfrm>
                <a:off x="0" y="0"/>
                <a:ext cx="1170521" cy="241416"/>
              </a:xfrm>
              <a:custGeom>
                <a:avLst/>
                <a:gdLst/>
                <a:ahLst/>
                <a:cxnLst/>
                <a:rect r="r" b="b" t="t" l="l"/>
                <a:pathLst>
                  <a:path h="241416" w="1170521">
                    <a:moveTo>
                      <a:pt x="0" y="0"/>
                    </a:moveTo>
                    <a:lnTo>
                      <a:pt x="1170521" y="0"/>
                    </a:lnTo>
                    <a:lnTo>
                      <a:pt x="1170521" y="241416"/>
                    </a:lnTo>
                    <a:lnTo>
                      <a:pt x="0" y="241416"/>
                    </a:lnTo>
                    <a:close/>
                  </a:path>
                </a:pathLst>
              </a:custGeom>
              <a:solidFill>
                <a:srgbClr val="F1DA95"/>
              </a:solidFill>
            </p:spPr>
          </p:sp>
        </p:grpSp>
        <p:sp>
          <p:nvSpPr>
            <p:cNvPr name="TextBox 11" id="11"/>
            <p:cNvSpPr txBox="true"/>
            <p:nvPr/>
          </p:nvSpPr>
          <p:spPr>
            <a:xfrm rot="0">
              <a:off x="269625" y="84201"/>
              <a:ext cx="3261772" cy="704851"/>
            </a:xfrm>
            <a:prstGeom prst="rect">
              <a:avLst/>
            </a:prstGeom>
          </p:spPr>
          <p:txBody>
            <a:bodyPr anchor="t" rtlCol="false" tIns="0" lIns="0" bIns="0" rIns="0">
              <a:spAutoFit/>
            </a:bodyPr>
            <a:lstStyle/>
            <a:p>
              <a:pPr algn="ctr">
                <a:lnSpc>
                  <a:spcPts val="4199"/>
                </a:lnSpc>
              </a:pPr>
              <a:r>
                <a:rPr lang="en-US" sz="2999">
                  <a:solidFill>
                    <a:srgbClr val="000000"/>
                  </a:solidFill>
                  <a:latin typeface="Telegraf Bold"/>
                </a:rPr>
                <a:t>'age' column</a:t>
              </a:r>
            </a:p>
          </p:txBody>
        </p:sp>
      </p:grpSp>
      <p:grpSp>
        <p:nvGrpSpPr>
          <p:cNvPr name="Group 12" id="12"/>
          <p:cNvGrpSpPr/>
          <p:nvPr/>
        </p:nvGrpSpPr>
        <p:grpSpPr>
          <a:xfrm rot="0">
            <a:off x="12820766" y="5674909"/>
            <a:ext cx="4072797" cy="683137"/>
            <a:chOff x="0" y="0"/>
            <a:chExt cx="5430396" cy="910849"/>
          </a:xfrm>
        </p:grpSpPr>
        <p:grpSp>
          <p:nvGrpSpPr>
            <p:cNvPr name="Group 13" id="13"/>
            <p:cNvGrpSpPr/>
            <p:nvPr/>
          </p:nvGrpSpPr>
          <p:grpSpPr>
            <a:xfrm rot="0">
              <a:off x="0" y="0"/>
              <a:ext cx="5430396" cy="910849"/>
              <a:chOff x="0" y="0"/>
              <a:chExt cx="1377711" cy="231086"/>
            </a:xfrm>
          </p:grpSpPr>
          <p:sp>
            <p:nvSpPr>
              <p:cNvPr name="Freeform 14" id="14"/>
              <p:cNvSpPr/>
              <p:nvPr/>
            </p:nvSpPr>
            <p:spPr>
              <a:xfrm>
                <a:off x="0" y="0"/>
                <a:ext cx="1377711" cy="231086"/>
              </a:xfrm>
              <a:custGeom>
                <a:avLst/>
                <a:gdLst/>
                <a:ahLst/>
                <a:cxnLst/>
                <a:rect r="r" b="b" t="t" l="l"/>
                <a:pathLst>
                  <a:path h="231086" w="1377711">
                    <a:moveTo>
                      <a:pt x="0" y="0"/>
                    </a:moveTo>
                    <a:lnTo>
                      <a:pt x="1377711" y="0"/>
                    </a:lnTo>
                    <a:lnTo>
                      <a:pt x="1377711" y="231086"/>
                    </a:lnTo>
                    <a:lnTo>
                      <a:pt x="0" y="231086"/>
                    </a:lnTo>
                    <a:close/>
                  </a:path>
                </a:pathLst>
              </a:custGeom>
              <a:solidFill>
                <a:srgbClr val="F1DA95"/>
              </a:solidFill>
            </p:spPr>
          </p:sp>
        </p:grpSp>
        <p:sp>
          <p:nvSpPr>
            <p:cNvPr name="TextBox 15" id="15"/>
            <p:cNvSpPr txBox="true"/>
            <p:nvPr/>
          </p:nvSpPr>
          <p:spPr>
            <a:xfrm rot="0">
              <a:off x="375107" y="84201"/>
              <a:ext cx="3463621" cy="664131"/>
            </a:xfrm>
            <a:prstGeom prst="rect">
              <a:avLst/>
            </a:prstGeom>
          </p:spPr>
          <p:txBody>
            <a:bodyPr anchor="t" rtlCol="false" tIns="0" lIns="0" bIns="0" rIns="0">
              <a:spAutoFit/>
            </a:bodyPr>
            <a:lstStyle/>
            <a:p>
              <a:pPr algn="ctr">
                <a:lnSpc>
                  <a:spcPts val="3919"/>
                </a:lnSpc>
              </a:pPr>
              <a:r>
                <a:rPr lang="en-US" sz="2799">
                  <a:solidFill>
                    <a:srgbClr val="000000"/>
                  </a:solidFill>
                  <a:latin typeface="Telegraf Bold"/>
                </a:rPr>
                <a:t>'pdays' column</a:t>
              </a:r>
            </a:p>
          </p:txBody>
        </p:sp>
      </p:grpSp>
      <p:pic>
        <p:nvPicPr>
          <p:cNvPr name="Picture 16" id="1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339790" y="630160"/>
            <a:ext cx="5065098" cy="3932629"/>
          </a:xfrm>
          <a:prstGeom prst="rect">
            <a:avLst/>
          </a:prstGeom>
        </p:spPr>
      </p:pic>
      <p:sp>
        <p:nvSpPr>
          <p:cNvPr name="TextBox 17" id="17"/>
          <p:cNvSpPr txBox="true"/>
          <p:nvPr/>
        </p:nvSpPr>
        <p:spPr>
          <a:xfrm rot="0">
            <a:off x="10744924" y="1338415"/>
            <a:ext cx="6254651" cy="905096"/>
          </a:xfrm>
          <a:prstGeom prst="rect">
            <a:avLst/>
          </a:prstGeom>
        </p:spPr>
        <p:txBody>
          <a:bodyPr anchor="t" rtlCol="false" tIns="0" lIns="0" bIns="0" rIns="0">
            <a:spAutoFit/>
          </a:bodyPr>
          <a:lstStyle/>
          <a:p>
            <a:pPr algn="r">
              <a:lnSpc>
                <a:spcPts val="6945"/>
              </a:lnSpc>
            </a:pPr>
            <a:r>
              <a:rPr lang="en-US" sz="6314">
                <a:solidFill>
                  <a:srgbClr val="000000"/>
                </a:solidFill>
                <a:latin typeface="Montserrat Extra-Bold"/>
              </a:rPr>
              <a:t>Data Grouping</a:t>
            </a:r>
          </a:p>
        </p:txBody>
      </p:sp>
      <p:sp>
        <p:nvSpPr>
          <p:cNvPr name="TextBox 18" id="18"/>
          <p:cNvSpPr txBox="true"/>
          <p:nvPr/>
        </p:nvSpPr>
        <p:spPr>
          <a:xfrm rot="0">
            <a:off x="495325" y="4524689"/>
            <a:ext cx="1108327" cy="647629"/>
          </a:xfrm>
          <a:prstGeom prst="rect">
            <a:avLst/>
          </a:prstGeom>
        </p:spPr>
        <p:txBody>
          <a:bodyPr anchor="t" rtlCol="false" tIns="0" lIns="0" bIns="0" rIns="0">
            <a:spAutoFit/>
          </a:bodyPr>
          <a:lstStyle/>
          <a:p>
            <a:pPr algn="ctr">
              <a:lnSpc>
                <a:spcPts val="1680"/>
              </a:lnSpc>
              <a:spcBef>
                <a:spcPct val="0"/>
              </a:spcBef>
            </a:pPr>
            <a:r>
              <a:rPr lang="en-US" sz="1199" spc="121">
                <a:solidFill>
                  <a:srgbClr val="000000"/>
                </a:solidFill>
                <a:latin typeface="Telegraf"/>
              </a:rPr>
              <a:t>BANK MARKETING CAMPAIGN</a:t>
            </a:r>
          </a:p>
        </p:txBody>
      </p:sp>
      <p:sp>
        <p:nvSpPr>
          <p:cNvPr name="TextBox 19" id="19"/>
          <p:cNvSpPr txBox="true"/>
          <p:nvPr/>
        </p:nvSpPr>
        <p:spPr>
          <a:xfrm rot="0">
            <a:off x="3244802" y="3973245"/>
            <a:ext cx="3760014" cy="1830626"/>
          </a:xfrm>
          <a:prstGeom prst="rect">
            <a:avLst/>
          </a:prstGeom>
        </p:spPr>
        <p:txBody>
          <a:bodyPr anchor="t" rtlCol="false" tIns="0" lIns="0" bIns="0" rIns="0">
            <a:spAutoFit/>
          </a:bodyPr>
          <a:lstStyle/>
          <a:p>
            <a:pPr>
              <a:lnSpc>
                <a:spcPts val="3640"/>
              </a:lnSpc>
              <a:spcBef>
                <a:spcPct val="0"/>
              </a:spcBef>
            </a:pPr>
            <a:r>
              <a:rPr lang="en-US" sz="2600">
                <a:solidFill>
                  <a:srgbClr val="000000"/>
                </a:solidFill>
                <a:latin typeface="Montserrat"/>
              </a:rPr>
              <a:t>Categories 'basic.4y', 'basic.6y', 'basic.9y' are grouped together under 'Basic'</a:t>
            </a:r>
          </a:p>
        </p:txBody>
      </p:sp>
      <p:sp>
        <p:nvSpPr>
          <p:cNvPr name="TextBox 20" id="20"/>
          <p:cNvSpPr txBox="true"/>
          <p:nvPr/>
        </p:nvSpPr>
        <p:spPr>
          <a:xfrm rot="0">
            <a:off x="8013409" y="5352915"/>
            <a:ext cx="3761868" cy="4012466"/>
          </a:xfrm>
          <a:prstGeom prst="rect">
            <a:avLst/>
          </a:prstGeom>
        </p:spPr>
        <p:txBody>
          <a:bodyPr anchor="t" rtlCol="false" tIns="0" lIns="0" bIns="0" rIns="0">
            <a:spAutoFit/>
          </a:bodyPr>
          <a:lstStyle/>
          <a:p>
            <a:pPr>
              <a:lnSpc>
                <a:spcPts val="3359"/>
              </a:lnSpc>
            </a:pPr>
            <a:r>
              <a:rPr lang="en-US" sz="2400">
                <a:solidFill>
                  <a:srgbClr val="000000"/>
                </a:solidFill>
                <a:latin typeface="Montserrat"/>
              </a:rPr>
              <a:t>Ages of the customers are grouped into 4 classes:</a:t>
            </a:r>
          </a:p>
          <a:p>
            <a:pPr>
              <a:lnSpc>
                <a:spcPts val="1540"/>
              </a:lnSpc>
            </a:pPr>
          </a:p>
          <a:p>
            <a:pPr marL="518160" indent="-259080" lvl="1">
              <a:lnSpc>
                <a:spcPts val="3359"/>
              </a:lnSpc>
              <a:buFont typeface="Arial"/>
              <a:buChar char="•"/>
            </a:pPr>
            <a:r>
              <a:rPr lang="en-US" sz="2400">
                <a:solidFill>
                  <a:srgbClr val="000000"/>
                </a:solidFill>
                <a:latin typeface="Montserrat"/>
              </a:rPr>
              <a:t>17-29 = Young</a:t>
            </a:r>
          </a:p>
          <a:p>
            <a:pPr marL="518160" indent="-259080" lvl="1">
              <a:lnSpc>
                <a:spcPts val="3359"/>
              </a:lnSpc>
              <a:buFont typeface="Arial"/>
              <a:buChar char="•"/>
            </a:pPr>
            <a:r>
              <a:rPr lang="en-US" sz="2400">
                <a:solidFill>
                  <a:srgbClr val="000000"/>
                </a:solidFill>
                <a:latin typeface="Montserrat"/>
              </a:rPr>
              <a:t>30-43 = Middle-age Adult</a:t>
            </a:r>
          </a:p>
          <a:p>
            <a:pPr marL="518160" indent="-259080" lvl="1">
              <a:lnSpc>
                <a:spcPts val="3359"/>
              </a:lnSpc>
              <a:buFont typeface="Arial"/>
              <a:buChar char="•"/>
            </a:pPr>
            <a:r>
              <a:rPr lang="en-US" sz="2400">
                <a:solidFill>
                  <a:srgbClr val="000000"/>
                </a:solidFill>
                <a:latin typeface="Montserrat"/>
              </a:rPr>
              <a:t>44-56 = Old-age Adult</a:t>
            </a:r>
          </a:p>
          <a:p>
            <a:pPr marL="518160" indent="-259080" lvl="1">
              <a:lnSpc>
                <a:spcPts val="3359"/>
              </a:lnSpc>
              <a:buFont typeface="Arial"/>
              <a:buChar char="•"/>
            </a:pPr>
            <a:r>
              <a:rPr lang="en-US" sz="2400">
                <a:solidFill>
                  <a:srgbClr val="000000"/>
                </a:solidFill>
                <a:latin typeface="Montserrat"/>
              </a:rPr>
              <a:t>56-100 = Elderly</a:t>
            </a:r>
          </a:p>
        </p:txBody>
      </p:sp>
      <p:sp>
        <p:nvSpPr>
          <p:cNvPr name="TextBox 21" id="21"/>
          <p:cNvSpPr txBox="true"/>
          <p:nvPr/>
        </p:nvSpPr>
        <p:spPr>
          <a:xfrm rot="0">
            <a:off x="12820766" y="6706046"/>
            <a:ext cx="4178809" cy="3070925"/>
          </a:xfrm>
          <a:prstGeom prst="rect">
            <a:avLst/>
          </a:prstGeom>
        </p:spPr>
        <p:txBody>
          <a:bodyPr anchor="t" rtlCol="false" tIns="0" lIns="0" bIns="0" rIns="0">
            <a:spAutoFit/>
          </a:bodyPr>
          <a:lstStyle/>
          <a:p>
            <a:pPr>
              <a:lnSpc>
                <a:spcPts val="3359"/>
              </a:lnSpc>
            </a:pPr>
            <a:r>
              <a:rPr lang="en-US" sz="2399">
                <a:solidFill>
                  <a:srgbClr val="000000"/>
                </a:solidFill>
                <a:latin typeface="Montserrat"/>
              </a:rPr>
              <a:t>Updated into binary numerical feature:</a:t>
            </a:r>
          </a:p>
          <a:p>
            <a:pPr>
              <a:lnSpc>
                <a:spcPts val="840"/>
              </a:lnSpc>
            </a:pPr>
          </a:p>
          <a:p>
            <a:pPr marL="518160" indent="-259080" lvl="1">
              <a:lnSpc>
                <a:spcPts val="3359"/>
              </a:lnSpc>
              <a:buFont typeface="Arial"/>
              <a:buChar char="•"/>
            </a:pPr>
            <a:r>
              <a:rPr lang="en-US" sz="2399">
                <a:solidFill>
                  <a:srgbClr val="000000"/>
                </a:solidFill>
                <a:latin typeface="Montserrat"/>
              </a:rPr>
              <a:t>'0' for '999' / no previous contact with clients</a:t>
            </a:r>
          </a:p>
          <a:p>
            <a:pPr marL="518160" indent="-259080" lvl="1">
              <a:lnSpc>
                <a:spcPts val="3359"/>
              </a:lnSpc>
              <a:buFont typeface="Arial"/>
              <a:buChar char="•"/>
            </a:pPr>
            <a:r>
              <a:rPr lang="en-US" sz="2399">
                <a:solidFill>
                  <a:srgbClr val="000000"/>
                </a:solidFill>
                <a:latin typeface="Montserrat"/>
              </a:rPr>
              <a:t>'1' for previous contact made / other values aside '999'</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F1DBCE"/>
        </a:solidFill>
      </p:bgPr>
    </p:bg>
    <p:spTree>
      <p:nvGrpSpPr>
        <p:cNvPr id="1" name=""/>
        <p:cNvGrpSpPr/>
        <p:nvPr/>
      </p:nvGrpSpPr>
      <p:grpSpPr>
        <a:xfrm>
          <a:off x="0" y="0"/>
          <a:ext cx="0" cy="0"/>
          <a:chOff x="0" y="0"/>
          <a:chExt cx="0" cy="0"/>
        </a:xfrm>
      </p:grpSpPr>
      <p:grpSp>
        <p:nvGrpSpPr>
          <p:cNvPr name="Group 2" id="2"/>
          <p:cNvGrpSpPr/>
          <p:nvPr/>
        </p:nvGrpSpPr>
        <p:grpSpPr>
          <a:xfrm rot="0">
            <a:off x="14473066" y="-1681605"/>
            <a:ext cx="3141560" cy="4539105"/>
            <a:chOff x="0" y="0"/>
            <a:chExt cx="4445000" cy="6422390"/>
          </a:xfrm>
        </p:grpSpPr>
        <p:sp>
          <p:nvSpPr>
            <p:cNvPr name="Freeform 3" id="3"/>
            <p:cNvSpPr/>
            <p:nvPr/>
          </p:nvSpPr>
          <p:spPr>
            <a:xfrm>
              <a:off x="0" y="4203700"/>
              <a:ext cx="4445000" cy="2218690"/>
            </a:xfrm>
            <a:custGeom>
              <a:avLst/>
              <a:gdLst/>
              <a:ahLst/>
              <a:cxnLst/>
              <a:rect r="r" b="b" t="t" l="l"/>
              <a:pathLst>
                <a:path h="2218690" w="4445000">
                  <a:moveTo>
                    <a:pt x="4445000" y="1450340"/>
                  </a:moveTo>
                  <a:lnTo>
                    <a:pt x="4445000" y="2218690"/>
                  </a:lnTo>
                  <a:lnTo>
                    <a:pt x="2222500" y="768350"/>
                  </a:lnTo>
                  <a:lnTo>
                    <a:pt x="0" y="2218690"/>
                  </a:lnTo>
                  <a:lnTo>
                    <a:pt x="0" y="1450340"/>
                  </a:lnTo>
                  <a:lnTo>
                    <a:pt x="2222500" y="0"/>
                  </a:lnTo>
                  <a:close/>
                </a:path>
              </a:pathLst>
            </a:custGeom>
            <a:solidFill>
              <a:srgbClr val="ED811E"/>
            </a:solidFill>
          </p:spPr>
        </p:sp>
        <p:sp>
          <p:nvSpPr>
            <p:cNvPr name="Freeform 4" id="4"/>
            <p:cNvSpPr/>
            <p:nvPr/>
          </p:nvSpPr>
          <p:spPr>
            <a:xfrm>
              <a:off x="0" y="0"/>
              <a:ext cx="4445000" cy="5654040"/>
            </a:xfrm>
            <a:custGeom>
              <a:avLst/>
              <a:gdLst/>
              <a:ahLst/>
              <a:cxnLst/>
              <a:rect r="r" b="b" t="t" l="l"/>
              <a:pathLst>
                <a:path h="5654040" w="4445000">
                  <a:moveTo>
                    <a:pt x="4445000" y="0"/>
                  </a:moveTo>
                  <a:lnTo>
                    <a:pt x="4445000" y="5654040"/>
                  </a:lnTo>
                  <a:lnTo>
                    <a:pt x="2222500" y="4203700"/>
                  </a:lnTo>
                  <a:lnTo>
                    <a:pt x="0" y="5654040"/>
                  </a:lnTo>
                  <a:lnTo>
                    <a:pt x="0" y="0"/>
                  </a:lnTo>
                  <a:close/>
                </a:path>
              </a:pathLst>
            </a:custGeom>
            <a:solidFill>
              <a:srgbClr val="3D9F93"/>
            </a:solidFill>
          </p:spPr>
        </p:sp>
      </p:grpSp>
      <p:sp>
        <p:nvSpPr>
          <p:cNvPr name="TextBox 5" id="5"/>
          <p:cNvSpPr txBox="true"/>
          <p:nvPr/>
        </p:nvSpPr>
        <p:spPr>
          <a:xfrm rot="0">
            <a:off x="3982194" y="3495675"/>
            <a:ext cx="10323612" cy="3133725"/>
          </a:xfrm>
          <a:prstGeom prst="rect">
            <a:avLst/>
          </a:prstGeom>
        </p:spPr>
        <p:txBody>
          <a:bodyPr anchor="t" rtlCol="false" tIns="0" lIns="0" bIns="0" rIns="0">
            <a:spAutoFit/>
          </a:bodyPr>
          <a:lstStyle/>
          <a:p>
            <a:pPr algn="ctr">
              <a:lnSpc>
                <a:spcPts val="12599"/>
              </a:lnSpc>
            </a:pPr>
            <a:r>
              <a:rPr lang="en-US" sz="9000">
                <a:solidFill>
                  <a:srgbClr val="000000"/>
                </a:solidFill>
                <a:latin typeface="Montserrat Extra-Bold"/>
              </a:rPr>
              <a:t>Exploratory Data</a:t>
            </a:r>
          </a:p>
          <a:p>
            <a:pPr algn="ctr">
              <a:lnSpc>
                <a:spcPts val="12599"/>
              </a:lnSpc>
            </a:pPr>
            <a:r>
              <a:rPr lang="en-US" sz="9000">
                <a:solidFill>
                  <a:srgbClr val="000000"/>
                </a:solidFill>
                <a:latin typeface="Montserrat Extra-Bold"/>
              </a:rPr>
              <a:t>Analysis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1575" r="0" b="1575"/>
          <a:stretch>
            <a:fillRect/>
          </a:stretch>
        </p:blipFill>
        <p:spPr>
          <a:xfrm flipH="false" flipV="false" rot="0">
            <a:off x="-28575" y="2747823"/>
            <a:ext cx="11854393" cy="6718998"/>
          </a:xfrm>
          <a:prstGeom prst="rect">
            <a:avLst/>
          </a:prstGeom>
        </p:spPr>
      </p:pic>
      <p:grpSp>
        <p:nvGrpSpPr>
          <p:cNvPr name="Group 3" id="3"/>
          <p:cNvGrpSpPr/>
          <p:nvPr/>
        </p:nvGrpSpPr>
        <p:grpSpPr>
          <a:xfrm rot="-10800000">
            <a:off x="0" y="255410"/>
            <a:ext cx="11179452" cy="1842686"/>
            <a:chOff x="0" y="0"/>
            <a:chExt cx="21882210" cy="3606800"/>
          </a:xfrm>
        </p:grpSpPr>
        <p:sp>
          <p:nvSpPr>
            <p:cNvPr name="Freeform 4" id="4"/>
            <p:cNvSpPr/>
            <p:nvPr/>
          </p:nvSpPr>
          <p:spPr>
            <a:xfrm>
              <a:off x="0" y="0"/>
              <a:ext cx="21882210" cy="3606800"/>
            </a:xfrm>
            <a:custGeom>
              <a:avLst/>
              <a:gdLst/>
              <a:ahLst/>
              <a:cxnLst/>
              <a:rect r="r" b="b" t="t" l="l"/>
              <a:pathLst>
                <a:path h="3606800" w="21882210">
                  <a:moveTo>
                    <a:pt x="21882210" y="0"/>
                  </a:moveTo>
                  <a:lnTo>
                    <a:pt x="1041400" y="0"/>
                  </a:lnTo>
                  <a:lnTo>
                    <a:pt x="0" y="1803400"/>
                  </a:lnTo>
                  <a:lnTo>
                    <a:pt x="1041400" y="3606800"/>
                  </a:lnTo>
                  <a:lnTo>
                    <a:pt x="21882210" y="3606800"/>
                  </a:lnTo>
                  <a:lnTo>
                    <a:pt x="20840810" y="1803400"/>
                  </a:lnTo>
                  <a:close/>
                </a:path>
              </a:pathLst>
            </a:custGeom>
            <a:solidFill>
              <a:srgbClr val="3D9F93"/>
            </a:solidFill>
          </p:spPr>
        </p:sp>
      </p:grpSp>
      <p:sp>
        <p:nvSpPr>
          <p:cNvPr name="TextBox 5" id="5"/>
          <p:cNvSpPr txBox="true"/>
          <p:nvPr/>
        </p:nvSpPr>
        <p:spPr>
          <a:xfrm rot="0">
            <a:off x="12005243" y="4364204"/>
            <a:ext cx="6103331" cy="2916257"/>
          </a:xfrm>
          <a:prstGeom prst="rect">
            <a:avLst/>
          </a:prstGeom>
        </p:spPr>
        <p:txBody>
          <a:bodyPr anchor="t" rtlCol="false" tIns="0" lIns="0" bIns="0" rIns="0">
            <a:spAutoFit/>
          </a:bodyPr>
          <a:lstStyle/>
          <a:p>
            <a:pPr algn="ctr">
              <a:lnSpc>
                <a:spcPts val="4620"/>
              </a:lnSpc>
            </a:pPr>
            <a:r>
              <a:rPr lang="en-US" sz="3300">
                <a:solidFill>
                  <a:srgbClr val="000000"/>
                </a:solidFill>
                <a:latin typeface="Montserrat Classic"/>
              </a:rPr>
              <a:t>From the graph, the success/conversion rate for term depositors without a ML model is about 11 out of every 100 calls (~11%).</a:t>
            </a:r>
          </a:p>
        </p:txBody>
      </p:sp>
      <p:sp>
        <p:nvSpPr>
          <p:cNvPr name="TextBox 6" id="6"/>
          <p:cNvSpPr txBox="true"/>
          <p:nvPr/>
        </p:nvSpPr>
        <p:spPr>
          <a:xfrm rot="0">
            <a:off x="-355138" y="677673"/>
            <a:ext cx="12067104" cy="902911"/>
          </a:xfrm>
          <a:prstGeom prst="rect">
            <a:avLst/>
          </a:prstGeom>
        </p:spPr>
        <p:txBody>
          <a:bodyPr anchor="t" rtlCol="false" tIns="0" lIns="0" bIns="0" rIns="0">
            <a:spAutoFit/>
          </a:bodyPr>
          <a:lstStyle/>
          <a:p>
            <a:pPr algn="ctr">
              <a:lnSpc>
                <a:spcPts val="7419"/>
              </a:lnSpc>
            </a:pPr>
            <a:r>
              <a:rPr lang="en-US" sz="5299">
                <a:solidFill>
                  <a:srgbClr val="F4FFFA"/>
                </a:solidFill>
                <a:latin typeface="Montserrat"/>
              </a:rPr>
              <a:t>Distribution of Target Variable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259351" y="76063"/>
            <a:ext cx="9637297" cy="5067437"/>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259351" y="5143500"/>
            <a:ext cx="9637297" cy="5067437"/>
          </a:xfrm>
          <a:prstGeom prst="rect">
            <a:avLst/>
          </a:prstGeom>
        </p:spPr>
      </p:pic>
      <p:grpSp>
        <p:nvGrpSpPr>
          <p:cNvPr name="Group 4" id="4"/>
          <p:cNvGrpSpPr/>
          <p:nvPr/>
        </p:nvGrpSpPr>
        <p:grpSpPr>
          <a:xfrm rot="0">
            <a:off x="14067413" y="-781629"/>
            <a:ext cx="4643494" cy="5657850"/>
            <a:chOff x="0" y="0"/>
            <a:chExt cx="2354580" cy="2868930"/>
          </a:xfrm>
        </p:grpSpPr>
        <p:sp>
          <p:nvSpPr>
            <p:cNvPr name="Freeform 5" id="5"/>
            <p:cNvSpPr/>
            <p:nvPr/>
          </p:nvSpPr>
          <p:spPr>
            <a:xfrm>
              <a:off x="0" y="0"/>
              <a:ext cx="2353310" cy="2868930"/>
            </a:xfrm>
            <a:custGeom>
              <a:avLst/>
              <a:gdLst/>
              <a:ahLst/>
              <a:cxnLst/>
              <a:rect r="r" b="b" t="t" l="l"/>
              <a:pathLst>
                <a:path h="2868930" w="235331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3D9F93">
                <a:alpha val="26667"/>
              </a:srgbClr>
            </a:solidFill>
          </p:spPr>
        </p:sp>
      </p:grpSp>
      <p:grpSp>
        <p:nvGrpSpPr>
          <p:cNvPr name="Group 6" id="6"/>
          <p:cNvGrpSpPr/>
          <p:nvPr/>
        </p:nvGrpSpPr>
        <p:grpSpPr>
          <a:xfrm rot="0">
            <a:off x="12978661" y="-561125"/>
            <a:ext cx="3389418" cy="4129825"/>
            <a:chOff x="0" y="0"/>
            <a:chExt cx="2354580" cy="2868930"/>
          </a:xfrm>
        </p:grpSpPr>
        <p:sp>
          <p:nvSpPr>
            <p:cNvPr name="Freeform 7" id="7"/>
            <p:cNvSpPr/>
            <p:nvPr/>
          </p:nvSpPr>
          <p:spPr>
            <a:xfrm>
              <a:off x="0" y="0"/>
              <a:ext cx="2353310" cy="2868930"/>
            </a:xfrm>
            <a:custGeom>
              <a:avLst/>
              <a:gdLst/>
              <a:ahLst/>
              <a:cxnLst/>
              <a:rect r="r" b="b" t="t" l="l"/>
              <a:pathLst>
                <a:path h="2868930" w="235331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F6C0A0">
                <a:alpha val="26667"/>
              </a:srgbClr>
            </a:solidFill>
          </p:spPr>
        </p:sp>
      </p:grpSp>
      <p:sp>
        <p:nvSpPr>
          <p:cNvPr name="TextBox 8" id="8"/>
          <p:cNvSpPr txBox="true"/>
          <p:nvPr/>
        </p:nvSpPr>
        <p:spPr>
          <a:xfrm rot="0">
            <a:off x="10837260" y="4800021"/>
            <a:ext cx="6460305" cy="2108200"/>
          </a:xfrm>
          <a:prstGeom prst="rect">
            <a:avLst/>
          </a:prstGeom>
        </p:spPr>
        <p:txBody>
          <a:bodyPr anchor="t" rtlCol="false" tIns="0" lIns="0" bIns="0" rIns="0">
            <a:spAutoFit/>
          </a:bodyPr>
          <a:lstStyle/>
          <a:p>
            <a:pPr algn="ctr">
              <a:lnSpc>
                <a:spcPts val="5599"/>
              </a:lnSpc>
            </a:pPr>
            <a:r>
              <a:rPr lang="en-US" sz="3999">
                <a:solidFill>
                  <a:srgbClr val="000000"/>
                </a:solidFill>
                <a:latin typeface="Open Sans"/>
              </a:rPr>
              <a:t>Success Rate </a:t>
            </a:r>
          </a:p>
          <a:p>
            <a:pPr algn="ctr">
              <a:lnSpc>
                <a:spcPts val="5599"/>
              </a:lnSpc>
            </a:pPr>
            <a:r>
              <a:rPr lang="en-US" sz="3999">
                <a:solidFill>
                  <a:srgbClr val="000000"/>
                </a:solidFill>
                <a:latin typeface="Open Sans"/>
              </a:rPr>
              <a:t>based on Age and Marital Status</a:t>
            </a:r>
          </a:p>
        </p:txBody>
      </p:sp>
      <p:sp>
        <p:nvSpPr>
          <p:cNvPr name="TextBox 9" id="9"/>
          <p:cNvSpPr txBox="true"/>
          <p:nvPr/>
        </p:nvSpPr>
        <p:spPr>
          <a:xfrm rot="0">
            <a:off x="9896647" y="923925"/>
            <a:ext cx="8341531" cy="2644775"/>
          </a:xfrm>
          <a:prstGeom prst="rect">
            <a:avLst/>
          </a:prstGeom>
        </p:spPr>
        <p:txBody>
          <a:bodyPr anchor="t" rtlCol="false" tIns="0" lIns="0" bIns="0" rIns="0">
            <a:spAutoFit/>
          </a:bodyPr>
          <a:lstStyle/>
          <a:p>
            <a:pPr algn="ctr">
              <a:lnSpc>
                <a:spcPts val="7000"/>
              </a:lnSpc>
            </a:pPr>
            <a:r>
              <a:rPr lang="en-US" sz="5000">
                <a:solidFill>
                  <a:srgbClr val="000000"/>
                </a:solidFill>
                <a:latin typeface="Open Sans Extra Bold"/>
              </a:rPr>
              <a:t>Target Variable Distribution Based On Other Features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92289" y="5769065"/>
            <a:ext cx="5536007" cy="5421125"/>
            <a:chOff x="-72390" y="7620"/>
            <a:chExt cx="6487160" cy="6352540"/>
          </a:xfrm>
        </p:grpSpPr>
        <p:sp>
          <p:nvSpPr>
            <p:cNvPr name="Freeform 3" id="3"/>
            <p:cNvSpPr/>
            <p:nvPr/>
          </p:nvSpPr>
          <p:spPr>
            <a:xfrm>
              <a:off x="-72390" y="7620"/>
              <a:ext cx="6487160" cy="6352540"/>
            </a:xfrm>
            <a:custGeom>
              <a:avLst/>
              <a:gdLst/>
              <a:ahLst/>
              <a:cxnLst/>
              <a:rect r="r" b="b" t="t" l="l"/>
              <a:pathLst>
                <a:path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72B7BE">
                <a:alpha val="23922"/>
              </a:srgbClr>
            </a:solidFill>
          </p:spPr>
        </p:sp>
      </p:grpSp>
      <p:grpSp>
        <p:nvGrpSpPr>
          <p:cNvPr name="Group 4" id="4"/>
          <p:cNvGrpSpPr>
            <a:grpSpLocks noChangeAspect="true"/>
          </p:cNvGrpSpPr>
          <p:nvPr/>
        </p:nvGrpSpPr>
        <p:grpSpPr>
          <a:xfrm rot="0">
            <a:off x="15184870" y="-1681862"/>
            <a:ext cx="5536007" cy="5421125"/>
            <a:chOff x="-72390" y="7620"/>
            <a:chExt cx="6487160" cy="6352540"/>
          </a:xfrm>
        </p:grpSpPr>
        <p:sp>
          <p:nvSpPr>
            <p:cNvPr name="Freeform 5" id="5"/>
            <p:cNvSpPr/>
            <p:nvPr/>
          </p:nvSpPr>
          <p:spPr>
            <a:xfrm>
              <a:off x="-72390" y="7620"/>
              <a:ext cx="6487160" cy="6352540"/>
            </a:xfrm>
            <a:custGeom>
              <a:avLst/>
              <a:gdLst/>
              <a:ahLst/>
              <a:cxnLst/>
              <a:rect r="r" b="b" t="t" l="l"/>
              <a:pathLst>
                <a:path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72B7BE">
                <a:alpha val="23922"/>
              </a:srgbClr>
            </a:solidFill>
          </p:spPr>
        </p:sp>
      </p:grpSp>
      <p:pic>
        <p:nvPicPr>
          <p:cNvPr name="Picture 6" id="6"/>
          <p:cNvPicPr>
            <a:picLocks noChangeAspect="true"/>
          </p:cNvPicPr>
          <p:nvPr/>
        </p:nvPicPr>
        <p:blipFill>
          <a:blip r:embed="rId3"/>
          <a:srcRect l="0" t="0" r="0" b="0"/>
          <a:stretch>
            <a:fillRect/>
          </a:stretch>
        </p:blipFill>
        <p:spPr>
          <a:xfrm flipH="false" flipV="false" rot="0">
            <a:off x="1141718" y="611657"/>
            <a:ext cx="16004564" cy="6904979"/>
          </a:xfrm>
          <a:prstGeom prst="rect">
            <a:avLst/>
          </a:prstGeom>
        </p:spPr>
      </p:pic>
      <p:grpSp>
        <p:nvGrpSpPr>
          <p:cNvPr name="Group 7" id="7"/>
          <p:cNvGrpSpPr>
            <a:grpSpLocks noChangeAspect="true"/>
          </p:cNvGrpSpPr>
          <p:nvPr/>
        </p:nvGrpSpPr>
        <p:grpSpPr>
          <a:xfrm rot="0">
            <a:off x="1141718" y="7516636"/>
            <a:ext cx="4897409" cy="4795779"/>
            <a:chOff x="-72390" y="7620"/>
            <a:chExt cx="6487160" cy="6352540"/>
          </a:xfrm>
        </p:grpSpPr>
        <p:sp>
          <p:nvSpPr>
            <p:cNvPr name="Freeform 8" id="8"/>
            <p:cNvSpPr/>
            <p:nvPr/>
          </p:nvSpPr>
          <p:spPr>
            <a:xfrm>
              <a:off x="-72390" y="7620"/>
              <a:ext cx="6487160" cy="6352540"/>
            </a:xfrm>
            <a:custGeom>
              <a:avLst/>
              <a:gdLst/>
              <a:ahLst/>
              <a:cxnLst/>
              <a:rect r="r" b="b" t="t" l="l"/>
              <a:pathLst>
                <a:path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FFB1A4">
                <a:alpha val="19608"/>
              </a:srgbClr>
            </a:solidFill>
          </p:spPr>
        </p:sp>
      </p:grpSp>
      <p:sp>
        <p:nvSpPr>
          <p:cNvPr name="TextBox 9" id="9"/>
          <p:cNvSpPr txBox="true"/>
          <p:nvPr/>
        </p:nvSpPr>
        <p:spPr>
          <a:xfrm rot="0">
            <a:off x="109433" y="7841349"/>
            <a:ext cx="18069134" cy="1793637"/>
          </a:xfrm>
          <a:prstGeom prst="rect">
            <a:avLst/>
          </a:prstGeom>
        </p:spPr>
        <p:txBody>
          <a:bodyPr anchor="t" rtlCol="false" tIns="0" lIns="0" bIns="0" rIns="0">
            <a:spAutoFit/>
          </a:bodyPr>
          <a:lstStyle/>
          <a:p>
            <a:pPr algn="ctr">
              <a:lnSpc>
                <a:spcPts val="4759"/>
              </a:lnSpc>
            </a:pPr>
            <a:r>
              <a:rPr lang="en-US" sz="3399">
                <a:solidFill>
                  <a:srgbClr val="000000"/>
                </a:solidFill>
                <a:latin typeface="Montserrat Classic"/>
              </a:rPr>
              <a:t>'student' (31.43%) or 'retired' (25.23%) are more likely to make a term deposit. </a:t>
            </a:r>
          </a:p>
          <a:p>
            <a:pPr algn="ctr">
              <a:lnSpc>
                <a:spcPts val="4759"/>
              </a:lnSpc>
            </a:pPr>
            <a:r>
              <a:rPr lang="en-US" sz="3399">
                <a:solidFill>
                  <a:srgbClr val="000000"/>
                </a:solidFill>
                <a:latin typeface="Montserrat Classic"/>
              </a:rPr>
              <a:t>Least likely to make a term deposit are 'blue-collared' clients (6.89%).</a:t>
            </a:r>
          </a:p>
          <a:p>
            <a:pPr algn="ctr">
              <a:lnSpc>
                <a:spcPts val="475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00811" y="-839155"/>
            <a:ext cx="4368781" cy="4755765"/>
            <a:chOff x="0" y="0"/>
            <a:chExt cx="2279650" cy="2481580"/>
          </a:xfrm>
        </p:grpSpPr>
        <p:sp>
          <p:nvSpPr>
            <p:cNvPr name="Freeform 3" id="3"/>
            <p:cNvSpPr/>
            <p:nvPr/>
          </p:nvSpPr>
          <p:spPr>
            <a:xfrm>
              <a:off x="0" y="0"/>
              <a:ext cx="2279650" cy="2481580"/>
            </a:xfrm>
            <a:custGeom>
              <a:avLst/>
              <a:gdLst/>
              <a:ahLst/>
              <a:cxnLst/>
              <a:rect r="r" b="b" t="t" l="l"/>
              <a:pathLst>
                <a:path h="2481580" w="227965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717273">
                <a:alpha val="20784"/>
              </a:srgbClr>
            </a:solidFill>
          </p:spPr>
        </p:sp>
      </p:grpSp>
      <p:grpSp>
        <p:nvGrpSpPr>
          <p:cNvPr name="Group 4" id="4"/>
          <p:cNvGrpSpPr>
            <a:grpSpLocks noChangeAspect="true"/>
          </p:cNvGrpSpPr>
          <p:nvPr/>
        </p:nvGrpSpPr>
        <p:grpSpPr>
          <a:xfrm rot="0">
            <a:off x="14473066" y="6841393"/>
            <a:ext cx="5197462" cy="5657850"/>
            <a:chOff x="0" y="0"/>
            <a:chExt cx="2279650" cy="2481580"/>
          </a:xfrm>
        </p:grpSpPr>
        <p:sp>
          <p:nvSpPr>
            <p:cNvPr name="Freeform 5" id="5"/>
            <p:cNvSpPr/>
            <p:nvPr/>
          </p:nvSpPr>
          <p:spPr>
            <a:xfrm>
              <a:off x="0" y="0"/>
              <a:ext cx="2279650" cy="2481580"/>
            </a:xfrm>
            <a:custGeom>
              <a:avLst/>
              <a:gdLst/>
              <a:ahLst/>
              <a:cxnLst/>
              <a:rect r="r" b="b" t="t" l="l"/>
              <a:pathLst>
                <a:path h="2481580" w="227965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538A">
                <a:alpha val="13725"/>
              </a:srgbClr>
            </a:solidFill>
          </p:spPr>
        </p:sp>
      </p:grpSp>
      <p:pic>
        <p:nvPicPr>
          <p:cNvPr name="Picture 6" id="6"/>
          <p:cNvPicPr>
            <a:picLocks noChangeAspect="true"/>
          </p:cNvPicPr>
          <p:nvPr/>
        </p:nvPicPr>
        <p:blipFill>
          <a:blip r:embed="rId3"/>
          <a:srcRect l="0" t="0" r="0" b="0"/>
          <a:stretch>
            <a:fillRect/>
          </a:stretch>
        </p:blipFill>
        <p:spPr>
          <a:xfrm flipH="false" flipV="false" rot="0">
            <a:off x="2447269" y="2794890"/>
            <a:ext cx="13393462" cy="7042486"/>
          </a:xfrm>
          <a:prstGeom prst="rect">
            <a:avLst/>
          </a:prstGeom>
        </p:spPr>
      </p:pic>
      <p:grpSp>
        <p:nvGrpSpPr>
          <p:cNvPr name="Group 7" id="7"/>
          <p:cNvGrpSpPr>
            <a:grpSpLocks noChangeAspect="true"/>
          </p:cNvGrpSpPr>
          <p:nvPr/>
        </p:nvGrpSpPr>
        <p:grpSpPr>
          <a:xfrm rot="3387331">
            <a:off x="-156493" y="1721550"/>
            <a:ext cx="2370386" cy="2580354"/>
            <a:chOff x="0" y="0"/>
            <a:chExt cx="2279650" cy="2481580"/>
          </a:xfrm>
        </p:grpSpPr>
        <p:sp>
          <p:nvSpPr>
            <p:cNvPr name="Freeform 8" id="8"/>
            <p:cNvSpPr/>
            <p:nvPr/>
          </p:nvSpPr>
          <p:spPr>
            <a:xfrm>
              <a:off x="0" y="0"/>
              <a:ext cx="2279650" cy="2481580"/>
            </a:xfrm>
            <a:custGeom>
              <a:avLst/>
              <a:gdLst/>
              <a:ahLst/>
              <a:cxnLst/>
              <a:rect r="r" b="b" t="t" l="l"/>
              <a:pathLst>
                <a:path h="2481580" w="227965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6C0A0">
                <a:alpha val="40784"/>
              </a:srgbClr>
            </a:solidFill>
          </p:spPr>
        </p:sp>
      </p:grpSp>
      <p:sp>
        <p:nvSpPr>
          <p:cNvPr name="TextBox 9" id="9"/>
          <p:cNvSpPr txBox="true"/>
          <p:nvPr/>
        </p:nvSpPr>
        <p:spPr>
          <a:xfrm rot="0">
            <a:off x="1028700" y="541897"/>
            <a:ext cx="15924755" cy="1793637"/>
          </a:xfrm>
          <a:prstGeom prst="rect">
            <a:avLst/>
          </a:prstGeom>
        </p:spPr>
        <p:txBody>
          <a:bodyPr anchor="t" rtlCol="false" tIns="0" lIns="0" bIns="0" rIns="0">
            <a:spAutoFit/>
          </a:bodyPr>
          <a:lstStyle/>
          <a:p>
            <a:pPr algn="ctr">
              <a:lnSpc>
                <a:spcPts val="4759"/>
              </a:lnSpc>
            </a:pPr>
            <a:r>
              <a:rPr lang="en-US" sz="3399">
                <a:solidFill>
                  <a:srgbClr val="000000"/>
                </a:solidFill>
                <a:latin typeface="Montserrat Classic"/>
              </a:rPr>
              <a:t>Aside from clients who are 'illiterate' or whose education background is 'unknown', those with 'university degree' have the next highest conversion rate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364406" y="573320"/>
            <a:ext cx="8318407" cy="4373945"/>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9144000" y="573320"/>
            <a:ext cx="8318407" cy="4373945"/>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364406" y="5440133"/>
            <a:ext cx="8318407" cy="4373945"/>
          </a:xfrm>
          <a:prstGeom prst="rect">
            <a:avLst/>
          </a:prstGeom>
        </p:spPr>
      </p:pic>
      <p:pic>
        <p:nvPicPr>
          <p:cNvPr name="Picture 5" id="5"/>
          <p:cNvPicPr>
            <a:picLocks noChangeAspect="true"/>
          </p:cNvPicPr>
          <p:nvPr/>
        </p:nvPicPr>
        <p:blipFill>
          <a:blip r:embed="rId6">
            <a:alphaModFix amt="27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4467440" y="5699278"/>
            <a:ext cx="3734835" cy="4401500"/>
          </a:xfrm>
          <a:prstGeom prst="rect">
            <a:avLst/>
          </a:prstGeom>
        </p:spPr>
      </p:pic>
      <p:pic>
        <p:nvPicPr>
          <p:cNvPr name="Picture 6" id="6"/>
          <p:cNvPicPr>
            <a:picLocks noChangeAspect="true"/>
          </p:cNvPicPr>
          <p:nvPr/>
        </p:nvPicPr>
        <p:blipFill>
          <a:blip r:embed="rId8">
            <a:alphaModFix amt="27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954569">
            <a:off x="14073151" y="5440133"/>
            <a:ext cx="960026" cy="1725538"/>
          </a:xfrm>
          <a:prstGeom prst="rect">
            <a:avLst/>
          </a:prstGeom>
        </p:spPr>
      </p:pic>
      <p:sp>
        <p:nvSpPr>
          <p:cNvPr name="TextBox 7" id="7"/>
          <p:cNvSpPr txBox="true"/>
          <p:nvPr/>
        </p:nvSpPr>
        <p:spPr>
          <a:xfrm rot="0">
            <a:off x="9465276" y="6362225"/>
            <a:ext cx="8231913" cy="1904941"/>
          </a:xfrm>
          <a:prstGeom prst="rect">
            <a:avLst/>
          </a:prstGeom>
        </p:spPr>
        <p:txBody>
          <a:bodyPr anchor="t" rtlCol="false" tIns="0" lIns="0" bIns="0" rIns="0">
            <a:spAutoFit/>
          </a:bodyPr>
          <a:lstStyle/>
          <a:p>
            <a:pPr algn="ctr">
              <a:lnSpc>
                <a:spcPts val="5039"/>
              </a:lnSpc>
            </a:pPr>
            <a:r>
              <a:rPr lang="en-US" sz="3599">
                <a:solidFill>
                  <a:srgbClr val="000000"/>
                </a:solidFill>
                <a:latin typeface="Montserrat Classic"/>
              </a:rPr>
              <a:t>Success Rate based on Credit, Housing or Personal Loan Possession</a:t>
            </a:r>
          </a:p>
        </p:txBody>
      </p:sp>
      <p:pic>
        <p:nvPicPr>
          <p:cNvPr name="Picture 8" id="8"/>
          <p:cNvPicPr>
            <a:picLocks noChangeAspect="true"/>
          </p:cNvPicPr>
          <p:nvPr/>
        </p:nvPicPr>
        <p:blipFill>
          <a:blip r:embed="rId8">
            <a:alphaModFix amt="27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3259410">
            <a:off x="13221860" y="7779386"/>
            <a:ext cx="718745" cy="1291862"/>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34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352902" y="3774432"/>
            <a:ext cx="3530576" cy="3530576"/>
          </a:xfrm>
          <a:prstGeom prst="rect">
            <a:avLst/>
          </a:prstGeom>
        </p:spPr>
      </p:pic>
      <p:pic>
        <p:nvPicPr>
          <p:cNvPr name="Picture 3" id="3"/>
          <p:cNvPicPr>
            <a:picLocks noChangeAspect="true"/>
          </p:cNvPicPr>
          <p:nvPr/>
        </p:nvPicPr>
        <p:blipFill>
          <a:blip r:embed="rId5"/>
          <a:srcRect l="0" t="0" r="0" b="0"/>
          <a:stretch>
            <a:fillRect/>
          </a:stretch>
        </p:blipFill>
        <p:spPr>
          <a:xfrm flipH="false" flipV="false" rot="0">
            <a:off x="246436" y="2361866"/>
            <a:ext cx="12551117" cy="6599569"/>
          </a:xfrm>
          <a:prstGeom prst="rect">
            <a:avLst/>
          </a:prstGeom>
        </p:spPr>
      </p:pic>
      <p:pic>
        <p:nvPicPr>
          <p:cNvPr name="Picture 4" id="4"/>
          <p:cNvPicPr>
            <a:picLocks noChangeAspect="true"/>
          </p:cNvPicPr>
          <p:nvPr/>
        </p:nvPicPr>
        <p:blipFill>
          <a:blip r:embed="rId6">
            <a:alphaModFix amt="30000"/>
          </a:blip>
          <a:srcRect l="0" t="0" r="0" b="0"/>
          <a:stretch>
            <a:fillRect/>
          </a:stretch>
        </p:blipFill>
        <p:spPr>
          <a:xfrm flipH="false" flipV="false" rot="0">
            <a:off x="14698007" y="5661650"/>
            <a:ext cx="3589993" cy="3589993"/>
          </a:xfrm>
          <a:prstGeom prst="rect">
            <a:avLst/>
          </a:prstGeom>
        </p:spPr>
      </p:pic>
      <p:sp>
        <p:nvSpPr>
          <p:cNvPr name="TextBox 5" id="5"/>
          <p:cNvSpPr txBox="true"/>
          <p:nvPr/>
        </p:nvSpPr>
        <p:spPr>
          <a:xfrm rot="0">
            <a:off x="9139238" y="4652030"/>
            <a:ext cx="9525" cy="887690"/>
          </a:xfrm>
          <a:prstGeom prst="rect">
            <a:avLst/>
          </a:prstGeom>
        </p:spPr>
        <p:txBody>
          <a:bodyPr anchor="t" rtlCol="false" tIns="0" lIns="0" bIns="0" rIns="0">
            <a:spAutoFit/>
          </a:bodyPr>
          <a:lstStyle/>
          <a:p>
            <a:pPr algn="ctr">
              <a:lnSpc>
                <a:spcPts val="7279"/>
              </a:lnSpc>
            </a:pPr>
          </a:p>
        </p:txBody>
      </p:sp>
      <p:sp>
        <p:nvSpPr>
          <p:cNvPr name="TextBox 6" id="6"/>
          <p:cNvSpPr txBox="true"/>
          <p:nvPr/>
        </p:nvSpPr>
        <p:spPr>
          <a:xfrm rot="0">
            <a:off x="12438627" y="456925"/>
            <a:ext cx="5247171" cy="1904941"/>
          </a:xfrm>
          <a:prstGeom prst="rect">
            <a:avLst/>
          </a:prstGeom>
        </p:spPr>
        <p:txBody>
          <a:bodyPr anchor="t" rtlCol="false" tIns="0" lIns="0" bIns="0" rIns="0">
            <a:spAutoFit/>
          </a:bodyPr>
          <a:lstStyle/>
          <a:p>
            <a:pPr algn="ctr">
              <a:lnSpc>
                <a:spcPts val="5039"/>
              </a:lnSpc>
            </a:pPr>
            <a:r>
              <a:rPr lang="en-US" sz="3599">
                <a:solidFill>
                  <a:srgbClr val="000000"/>
                </a:solidFill>
                <a:latin typeface="Montserrat Classic"/>
              </a:rPr>
              <a:t>Success rate relatively higher for marketing via cellular means</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5F5E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380911" y="396446"/>
            <a:ext cx="9065933" cy="8877799"/>
            <a:chOff x="-72390" y="7620"/>
            <a:chExt cx="6487160" cy="6352540"/>
          </a:xfrm>
        </p:grpSpPr>
        <p:sp>
          <p:nvSpPr>
            <p:cNvPr name="Freeform 3" id="3"/>
            <p:cNvSpPr/>
            <p:nvPr/>
          </p:nvSpPr>
          <p:spPr>
            <a:xfrm>
              <a:off x="-72390" y="7620"/>
              <a:ext cx="6487160" cy="6352540"/>
            </a:xfrm>
            <a:custGeom>
              <a:avLst/>
              <a:gdLst/>
              <a:ahLst/>
              <a:cxnLst/>
              <a:rect r="r" b="b" t="t" l="l"/>
              <a:pathLst>
                <a:path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ED811E">
                <a:alpha val="73725"/>
              </a:srgbClr>
            </a:solidFill>
          </p:spPr>
        </p:sp>
      </p:grpSp>
      <p:sp>
        <p:nvSpPr>
          <p:cNvPr name="TextBox 4" id="4"/>
          <p:cNvSpPr txBox="true"/>
          <p:nvPr/>
        </p:nvSpPr>
        <p:spPr>
          <a:xfrm rot="0">
            <a:off x="4841156" y="3187520"/>
            <a:ext cx="8605689" cy="3133725"/>
          </a:xfrm>
          <a:prstGeom prst="rect">
            <a:avLst/>
          </a:prstGeom>
        </p:spPr>
        <p:txBody>
          <a:bodyPr anchor="t" rtlCol="false" tIns="0" lIns="0" bIns="0" rIns="0">
            <a:spAutoFit/>
          </a:bodyPr>
          <a:lstStyle/>
          <a:p>
            <a:pPr algn="ctr">
              <a:lnSpc>
                <a:spcPts val="12599"/>
              </a:lnSpc>
            </a:pPr>
            <a:r>
              <a:rPr lang="en-US" sz="9000">
                <a:solidFill>
                  <a:srgbClr val="000000"/>
                </a:solidFill>
                <a:latin typeface="Montserrat Extra-Bold Bold"/>
              </a:rPr>
              <a:t>A little bit of </a:t>
            </a:r>
          </a:p>
          <a:p>
            <a:pPr algn="ctr">
              <a:lnSpc>
                <a:spcPts val="12599"/>
              </a:lnSpc>
            </a:pPr>
            <a:r>
              <a:rPr lang="en-US" sz="9000">
                <a:solidFill>
                  <a:srgbClr val="000000"/>
                </a:solidFill>
                <a:latin typeface="Montserrat Extra-Bold Bold"/>
              </a:rPr>
              <a:t>background...</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259153" y="3227737"/>
            <a:ext cx="7204597" cy="5671186"/>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7463750" y="3227737"/>
            <a:ext cx="10697587" cy="5671186"/>
          </a:xfrm>
          <a:prstGeom prst="rect">
            <a:avLst/>
          </a:prstGeom>
        </p:spPr>
      </p:pic>
      <p:sp>
        <p:nvSpPr>
          <p:cNvPr name="TextBox 4" id="4"/>
          <p:cNvSpPr txBox="true"/>
          <p:nvPr/>
        </p:nvSpPr>
        <p:spPr>
          <a:xfrm rot="0">
            <a:off x="1707264" y="9163044"/>
            <a:ext cx="4308376" cy="584756"/>
          </a:xfrm>
          <a:prstGeom prst="rect">
            <a:avLst/>
          </a:prstGeom>
        </p:spPr>
        <p:txBody>
          <a:bodyPr anchor="t" rtlCol="false" tIns="0" lIns="0" bIns="0" rIns="0">
            <a:spAutoFit/>
          </a:bodyPr>
          <a:lstStyle/>
          <a:p>
            <a:pPr algn="ctr">
              <a:lnSpc>
                <a:spcPts val="4759"/>
              </a:lnSpc>
            </a:pPr>
            <a:r>
              <a:rPr lang="en-US" sz="3399">
                <a:solidFill>
                  <a:srgbClr val="000000"/>
                </a:solidFill>
                <a:latin typeface="Montserrat Classic"/>
              </a:rPr>
              <a:t>Month vs Campaign</a:t>
            </a:r>
          </a:p>
        </p:txBody>
      </p:sp>
      <p:sp>
        <p:nvSpPr>
          <p:cNvPr name="TextBox 5" id="5"/>
          <p:cNvSpPr txBox="true"/>
          <p:nvPr/>
        </p:nvSpPr>
        <p:spPr>
          <a:xfrm rot="0">
            <a:off x="9569494" y="8832249"/>
            <a:ext cx="6486100" cy="1189196"/>
          </a:xfrm>
          <a:prstGeom prst="rect">
            <a:avLst/>
          </a:prstGeom>
        </p:spPr>
        <p:txBody>
          <a:bodyPr anchor="t" rtlCol="false" tIns="0" lIns="0" bIns="0" rIns="0">
            <a:spAutoFit/>
          </a:bodyPr>
          <a:lstStyle/>
          <a:p>
            <a:pPr algn="ctr">
              <a:lnSpc>
                <a:spcPts val="4759"/>
              </a:lnSpc>
            </a:pPr>
            <a:r>
              <a:rPr lang="en-US" sz="3399">
                <a:solidFill>
                  <a:srgbClr val="000000"/>
                </a:solidFill>
                <a:latin typeface="Montserrat Classic"/>
              </a:rPr>
              <a:t>Success Rate based on</a:t>
            </a:r>
          </a:p>
          <a:p>
            <a:pPr algn="ctr">
              <a:lnSpc>
                <a:spcPts val="4759"/>
              </a:lnSpc>
            </a:pPr>
            <a:r>
              <a:rPr lang="en-US" sz="3399">
                <a:solidFill>
                  <a:srgbClr val="000000"/>
                </a:solidFill>
                <a:latin typeface="Montserrat Classic"/>
              </a:rPr>
              <a:t>Day of the Week</a:t>
            </a:r>
          </a:p>
        </p:txBody>
      </p:sp>
      <p:sp>
        <p:nvSpPr>
          <p:cNvPr name="TextBox 6" id="6"/>
          <p:cNvSpPr txBox="true"/>
          <p:nvPr/>
        </p:nvSpPr>
        <p:spPr>
          <a:xfrm rot="0">
            <a:off x="514350" y="608249"/>
            <a:ext cx="17259300" cy="2114550"/>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000000"/>
                </a:solidFill>
                <a:latin typeface="Montserrat"/>
              </a:rPr>
              <a:t>Clients are mostly contacted during May - July period; Jan and Feb details are missing</a:t>
            </a:r>
          </a:p>
          <a:p>
            <a:pPr marL="647702" indent="-323851" lvl="1">
              <a:lnSpc>
                <a:spcPts val="4200"/>
              </a:lnSpc>
              <a:buFont typeface="Arial"/>
              <a:buChar char="•"/>
            </a:pPr>
            <a:r>
              <a:rPr lang="en-US" sz="3000">
                <a:solidFill>
                  <a:srgbClr val="000000"/>
                </a:solidFill>
                <a:latin typeface="Montserrat"/>
              </a:rPr>
              <a:t>Conversion rate highest for Sept, Oct and Dec</a:t>
            </a:r>
          </a:p>
          <a:p>
            <a:pPr marL="647702" indent="-323851" lvl="1">
              <a:lnSpc>
                <a:spcPts val="4200"/>
              </a:lnSpc>
              <a:buFont typeface="Arial"/>
              <a:buChar char="•"/>
            </a:pPr>
            <a:r>
              <a:rPr lang="en-US" sz="3000">
                <a:solidFill>
                  <a:srgbClr val="000000"/>
                </a:solidFill>
                <a:latin typeface="Montserrat"/>
              </a:rPr>
              <a:t>Equal success rate regardless of the day of the week</a:t>
            </a:r>
          </a:p>
          <a:p>
            <a:pPr marL="647702" indent="-323851" lvl="1">
              <a:lnSpc>
                <a:spcPts val="4200"/>
              </a:lnSpc>
              <a:buFont typeface="Arial"/>
              <a:buChar char="•"/>
            </a:pPr>
            <a:r>
              <a:rPr lang="en-US" sz="3000">
                <a:solidFill>
                  <a:srgbClr val="000000"/>
                </a:solidFill>
                <a:latin typeface="Montserrat"/>
              </a:rPr>
              <a:t>Campaign only carried out during weekdays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1028700" y="2160037"/>
            <a:ext cx="16230600" cy="7364635"/>
          </a:xfrm>
          <a:prstGeom prst="rect">
            <a:avLst/>
          </a:prstGeom>
        </p:spPr>
      </p:pic>
      <p:sp>
        <p:nvSpPr>
          <p:cNvPr name="TextBox 3" id="3"/>
          <p:cNvSpPr txBox="true"/>
          <p:nvPr/>
        </p:nvSpPr>
        <p:spPr>
          <a:xfrm rot="0">
            <a:off x="781745" y="933450"/>
            <a:ext cx="7314605" cy="887690"/>
          </a:xfrm>
          <a:prstGeom prst="rect">
            <a:avLst/>
          </a:prstGeom>
        </p:spPr>
        <p:txBody>
          <a:bodyPr anchor="t" rtlCol="false" tIns="0" lIns="0" bIns="0" rIns="0">
            <a:spAutoFit/>
          </a:bodyPr>
          <a:lstStyle/>
          <a:p>
            <a:pPr algn="ctr">
              <a:lnSpc>
                <a:spcPts val="7279"/>
              </a:lnSpc>
            </a:pPr>
            <a:r>
              <a:rPr lang="en-US" sz="5199">
                <a:solidFill>
                  <a:srgbClr val="000000"/>
                </a:solidFill>
                <a:latin typeface="Montserrat Classic"/>
              </a:rPr>
              <a:t>Campaign vs Duration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38100" y="335446"/>
            <a:ext cx="9144000" cy="4808054"/>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38100" y="5280828"/>
            <a:ext cx="9144000" cy="4808054"/>
          </a:xfrm>
          <a:prstGeom prst="rect">
            <a:avLst/>
          </a:prstGeom>
        </p:spPr>
      </p:pic>
      <p:grpSp>
        <p:nvGrpSpPr>
          <p:cNvPr name="Group 4" id="4"/>
          <p:cNvGrpSpPr>
            <a:grpSpLocks noChangeAspect="true"/>
          </p:cNvGrpSpPr>
          <p:nvPr/>
        </p:nvGrpSpPr>
        <p:grpSpPr>
          <a:xfrm rot="0">
            <a:off x="11901299" y="666835"/>
            <a:ext cx="5657850" cy="5657850"/>
            <a:chOff x="0" y="0"/>
            <a:chExt cx="2787650" cy="2787650"/>
          </a:xfrm>
        </p:grpSpPr>
        <p:sp>
          <p:nvSpPr>
            <p:cNvPr name="Freeform 5" id="5"/>
            <p:cNvSpPr/>
            <p:nvPr/>
          </p:nvSpPr>
          <p:spPr>
            <a:xfrm>
              <a:off x="0" y="0"/>
              <a:ext cx="2787650" cy="2787650"/>
            </a:xfrm>
            <a:custGeom>
              <a:avLst/>
              <a:gdLst/>
              <a:ahLst/>
              <a:cxnLst/>
              <a:rect r="r" b="b" t="t" l="l"/>
              <a:pathLst>
                <a:path h="2787650" w="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717273">
                <a:alpha val="9804"/>
              </a:srgbClr>
            </a:solidFill>
          </p:spPr>
        </p:sp>
      </p:grpSp>
      <p:pic>
        <p:nvPicPr>
          <p:cNvPr name="Picture 6" id="6"/>
          <p:cNvPicPr>
            <a:picLocks noChangeAspect="true"/>
          </p:cNvPicPr>
          <p:nvPr/>
        </p:nvPicPr>
        <p:blipFill>
          <a:blip r:embed="rId5"/>
          <a:srcRect l="0" t="0" r="0" b="0"/>
          <a:stretch>
            <a:fillRect/>
          </a:stretch>
        </p:blipFill>
        <p:spPr>
          <a:xfrm flipH="false" flipV="false" rot="0">
            <a:off x="9124950" y="5280828"/>
            <a:ext cx="9144000" cy="4808054"/>
          </a:xfrm>
          <a:prstGeom prst="rect">
            <a:avLst/>
          </a:prstGeom>
        </p:spPr>
      </p:pic>
      <p:grpSp>
        <p:nvGrpSpPr>
          <p:cNvPr name="Group 7" id="7"/>
          <p:cNvGrpSpPr>
            <a:grpSpLocks noChangeAspect="true"/>
          </p:cNvGrpSpPr>
          <p:nvPr/>
        </p:nvGrpSpPr>
        <p:grpSpPr>
          <a:xfrm rot="0">
            <a:off x="13696950" y="-1752676"/>
            <a:ext cx="5657850" cy="5657850"/>
            <a:chOff x="0" y="0"/>
            <a:chExt cx="1708150" cy="1708150"/>
          </a:xfrm>
        </p:grpSpPr>
        <p:sp>
          <p:nvSpPr>
            <p:cNvPr name="Freeform 8" id="8"/>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72B7BE">
                <a:alpha val="46667"/>
              </a:srgbClr>
            </a:solidFill>
          </p:spPr>
        </p:sp>
      </p:grpSp>
      <p:grpSp>
        <p:nvGrpSpPr>
          <p:cNvPr name="Group 9" id="9"/>
          <p:cNvGrpSpPr>
            <a:grpSpLocks noChangeAspect="true"/>
          </p:cNvGrpSpPr>
          <p:nvPr/>
        </p:nvGrpSpPr>
        <p:grpSpPr>
          <a:xfrm rot="0">
            <a:off x="16052161" y="1573771"/>
            <a:ext cx="3302639" cy="3302639"/>
            <a:chOff x="0" y="0"/>
            <a:chExt cx="1708150" cy="1708150"/>
          </a:xfrm>
        </p:grpSpPr>
        <p:sp>
          <p:nvSpPr>
            <p:cNvPr name="Freeform 10" id="10"/>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D811E">
                <a:alpha val="49804"/>
              </a:srgbClr>
            </a:solidFill>
          </p:spPr>
        </p:sp>
      </p:grpSp>
      <p:sp>
        <p:nvSpPr>
          <p:cNvPr name="TextBox 11" id="11"/>
          <p:cNvSpPr txBox="true"/>
          <p:nvPr/>
        </p:nvSpPr>
        <p:spPr>
          <a:xfrm rot="0">
            <a:off x="9853103" y="1507096"/>
            <a:ext cx="7687695" cy="2398078"/>
          </a:xfrm>
          <a:prstGeom prst="rect">
            <a:avLst/>
          </a:prstGeom>
        </p:spPr>
        <p:txBody>
          <a:bodyPr anchor="t" rtlCol="false" tIns="0" lIns="0" bIns="0" rIns="0">
            <a:spAutoFit/>
          </a:bodyPr>
          <a:lstStyle/>
          <a:p>
            <a:pPr algn="ctr">
              <a:lnSpc>
                <a:spcPts val="4759"/>
              </a:lnSpc>
            </a:pPr>
            <a:r>
              <a:rPr lang="en-US" sz="3399">
                <a:solidFill>
                  <a:srgbClr val="000000"/>
                </a:solidFill>
                <a:latin typeface="Montserrat Classic"/>
              </a:rPr>
              <a:t>Customer conversion rate higher for those that had previous contact (~5x max) and were a success in a previous marketing campaign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235177" y="174150"/>
            <a:ext cx="10489640" cy="10046175"/>
          </a:xfrm>
          <a:prstGeom prst="rect">
            <a:avLst/>
          </a:prstGeom>
        </p:spPr>
      </p:pic>
      <p:grpSp>
        <p:nvGrpSpPr>
          <p:cNvPr name="Group 3" id="3"/>
          <p:cNvGrpSpPr/>
          <p:nvPr/>
        </p:nvGrpSpPr>
        <p:grpSpPr>
          <a:xfrm rot="0">
            <a:off x="13161290" y="-662254"/>
            <a:ext cx="5657850" cy="5657850"/>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DA95">
                <a:alpha val="46667"/>
              </a:srgbClr>
            </a:solidFill>
          </p:spPr>
        </p:sp>
      </p:grpSp>
      <p:grpSp>
        <p:nvGrpSpPr>
          <p:cNvPr name="Group 5" id="5"/>
          <p:cNvGrpSpPr/>
          <p:nvPr/>
        </p:nvGrpSpPr>
        <p:grpSpPr>
          <a:xfrm rot="0">
            <a:off x="12108306" y="2166671"/>
            <a:ext cx="3881910" cy="3881910"/>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2B7BE">
                <a:alpha val="32941"/>
              </a:srgbClr>
            </a:solidFill>
          </p:spPr>
        </p:sp>
      </p:grpSp>
      <p:sp>
        <p:nvSpPr>
          <p:cNvPr name="TextBox 7" id="7"/>
          <p:cNvSpPr txBox="true"/>
          <p:nvPr/>
        </p:nvSpPr>
        <p:spPr>
          <a:xfrm rot="0">
            <a:off x="7413050" y="5600695"/>
            <a:ext cx="10684450" cy="4476755"/>
          </a:xfrm>
          <a:prstGeom prst="rect">
            <a:avLst/>
          </a:prstGeom>
        </p:spPr>
        <p:txBody>
          <a:bodyPr anchor="t" rtlCol="false" tIns="0" lIns="0" bIns="0" rIns="0">
            <a:spAutoFit/>
          </a:bodyPr>
          <a:lstStyle/>
          <a:p>
            <a:pPr marL="607177" indent="-303588" lvl="1">
              <a:lnSpc>
                <a:spcPts val="3937"/>
              </a:lnSpc>
              <a:buFont typeface="Arial"/>
              <a:buChar char="•"/>
            </a:pPr>
            <a:r>
              <a:rPr lang="en-US" sz="2812">
                <a:solidFill>
                  <a:srgbClr val="000000"/>
                </a:solidFill>
                <a:latin typeface="Open Sans Light"/>
              </a:rPr>
              <a:t>Campaign possibly made during high employee variation rate </a:t>
            </a:r>
          </a:p>
          <a:p>
            <a:pPr marL="607177" indent="-303588" lvl="1">
              <a:lnSpc>
                <a:spcPts val="3937"/>
              </a:lnSpc>
              <a:buFont typeface="Arial"/>
              <a:buChar char="•"/>
            </a:pPr>
            <a:r>
              <a:rPr lang="en-US" sz="2812">
                <a:solidFill>
                  <a:srgbClr val="000000"/>
                </a:solidFill>
                <a:latin typeface="Open Sans Light"/>
              </a:rPr>
              <a:t>High </a:t>
            </a:r>
            <a:r>
              <a:rPr lang="en-US" sz="2812">
                <a:solidFill>
                  <a:srgbClr val="000000"/>
                </a:solidFill>
                <a:latin typeface="Open Sans Light"/>
              </a:rPr>
              <a:t>consumer price index may be a stimulant for clients to make a deposit (idea of savings)</a:t>
            </a:r>
          </a:p>
          <a:p>
            <a:pPr marL="607177" indent="-303588" lvl="1">
              <a:lnSpc>
                <a:spcPts val="3937"/>
              </a:lnSpc>
              <a:buFont typeface="Arial"/>
              <a:buChar char="•"/>
            </a:pPr>
            <a:r>
              <a:rPr lang="en-US" sz="2812">
                <a:solidFill>
                  <a:srgbClr val="000000"/>
                </a:solidFill>
                <a:latin typeface="Open Sans Light"/>
              </a:rPr>
              <a:t>Low c</a:t>
            </a:r>
            <a:r>
              <a:rPr lang="en-US" sz="2812">
                <a:solidFill>
                  <a:srgbClr val="000000"/>
                </a:solidFill>
                <a:latin typeface="Open Sans Light"/>
              </a:rPr>
              <a:t>onsumer confidence index due to fluctuating economy?</a:t>
            </a:r>
          </a:p>
          <a:p>
            <a:pPr marL="607177" indent="-303588" lvl="1">
              <a:lnSpc>
                <a:spcPts val="3937"/>
              </a:lnSpc>
              <a:buFont typeface="Arial"/>
              <a:buChar char="•"/>
            </a:pPr>
            <a:r>
              <a:rPr lang="en-US" sz="2812">
                <a:solidFill>
                  <a:srgbClr val="000000"/>
                </a:solidFill>
                <a:latin typeface="Open Sans Light"/>
              </a:rPr>
              <a:t>Relatively high</a:t>
            </a:r>
            <a:r>
              <a:rPr lang="en-US" sz="2812">
                <a:solidFill>
                  <a:srgbClr val="000000"/>
                </a:solidFill>
                <a:latin typeface="Open Sans Light"/>
              </a:rPr>
              <a:t> 3 months Euribor interest rate</a:t>
            </a:r>
          </a:p>
          <a:p>
            <a:pPr marL="607177" indent="-303588" lvl="1">
              <a:lnSpc>
                <a:spcPts val="3937"/>
              </a:lnSpc>
              <a:buFont typeface="Arial"/>
              <a:buChar char="•"/>
            </a:pPr>
            <a:r>
              <a:rPr lang="en-US" sz="2812">
                <a:solidFill>
                  <a:srgbClr val="000000"/>
                </a:solidFill>
                <a:latin typeface="Open Sans Light"/>
              </a:rPr>
              <a:t>Increase in n</a:t>
            </a:r>
            <a:r>
              <a:rPr lang="en-US" sz="2812">
                <a:solidFill>
                  <a:srgbClr val="000000"/>
                </a:solidFill>
                <a:latin typeface="Open Sans Light"/>
              </a:rPr>
              <a:t>umber of employees result in higher income index , which may be a target factor for campaign to get employed clients to make a term deposit</a:t>
            </a:r>
          </a:p>
          <a:p>
            <a:pPr algn="ctr">
              <a:lnSpc>
                <a:spcPts val="3937"/>
              </a:lnSpc>
            </a:pPr>
          </a:p>
        </p:txBody>
      </p:sp>
      <p:sp>
        <p:nvSpPr>
          <p:cNvPr name="TextBox 8" id="8"/>
          <p:cNvSpPr txBox="true"/>
          <p:nvPr/>
        </p:nvSpPr>
        <p:spPr>
          <a:xfrm rot="0">
            <a:off x="11684794" y="1220078"/>
            <a:ext cx="5574506" cy="2602994"/>
          </a:xfrm>
          <a:prstGeom prst="rect">
            <a:avLst/>
          </a:prstGeom>
        </p:spPr>
        <p:txBody>
          <a:bodyPr anchor="t" rtlCol="false" tIns="0" lIns="0" bIns="0" rIns="0">
            <a:spAutoFit/>
          </a:bodyPr>
          <a:lstStyle/>
          <a:p>
            <a:pPr algn="ctr">
              <a:lnSpc>
                <a:spcPts val="6911"/>
              </a:lnSpc>
            </a:pPr>
            <a:r>
              <a:rPr lang="en-US" sz="4936">
                <a:solidFill>
                  <a:srgbClr val="000000"/>
                </a:solidFill>
                <a:latin typeface="Open Sans Extra Bold"/>
              </a:rPr>
              <a:t>Socio-Economic Attributes Distribution</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F1DBCE"/>
        </a:solidFill>
      </p:bgPr>
    </p:bg>
    <p:spTree>
      <p:nvGrpSpPr>
        <p:cNvPr id="1" name=""/>
        <p:cNvGrpSpPr/>
        <p:nvPr/>
      </p:nvGrpSpPr>
      <p:grpSpPr>
        <a:xfrm>
          <a:off x="0" y="0"/>
          <a:ext cx="0" cy="0"/>
          <a:chOff x="0" y="0"/>
          <a:chExt cx="0" cy="0"/>
        </a:xfrm>
      </p:grpSpPr>
      <p:grpSp>
        <p:nvGrpSpPr>
          <p:cNvPr name="Group 2" id="2"/>
          <p:cNvGrpSpPr/>
          <p:nvPr/>
        </p:nvGrpSpPr>
        <p:grpSpPr>
          <a:xfrm rot="0">
            <a:off x="14473066" y="-1681605"/>
            <a:ext cx="3141560" cy="4539105"/>
            <a:chOff x="0" y="0"/>
            <a:chExt cx="4445000" cy="6422390"/>
          </a:xfrm>
        </p:grpSpPr>
        <p:sp>
          <p:nvSpPr>
            <p:cNvPr name="Freeform 3" id="3"/>
            <p:cNvSpPr/>
            <p:nvPr/>
          </p:nvSpPr>
          <p:spPr>
            <a:xfrm>
              <a:off x="0" y="4203700"/>
              <a:ext cx="4445000" cy="2218690"/>
            </a:xfrm>
            <a:custGeom>
              <a:avLst/>
              <a:gdLst/>
              <a:ahLst/>
              <a:cxnLst/>
              <a:rect r="r" b="b" t="t" l="l"/>
              <a:pathLst>
                <a:path h="2218690" w="4445000">
                  <a:moveTo>
                    <a:pt x="4445000" y="1450340"/>
                  </a:moveTo>
                  <a:lnTo>
                    <a:pt x="4445000" y="2218690"/>
                  </a:lnTo>
                  <a:lnTo>
                    <a:pt x="2222500" y="768350"/>
                  </a:lnTo>
                  <a:lnTo>
                    <a:pt x="0" y="2218690"/>
                  </a:lnTo>
                  <a:lnTo>
                    <a:pt x="0" y="1450340"/>
                  </a:lnTo>
                  <a:lnTo>
                    <a:pt x="2222500" y="0"/>
                  </a:lnTo>
                  <a:close/>
                </a:path>
              </a:pathLst>
            </a:custGeom>
            <a:solidFill>
              <a:srgbClr val="ED811E"/>
            </a:solidFill>
          </p:spPr>
        </p:sp>
        <p:sp>
          <p:nvSpPr>
            <p:cNvPr name="Freeform 4" id="4"/>
            <p:cNvSpPr/>
            <p:nvPr/>
          </p:nvSpPr>
          <p:spPr>
            <a:xfrm>
              <a:off x="0" y="0"/>
              <a:ext cx="4445000" cy="5654040"/>
            </a:xfrm>
            <a:custGeom>
              <a:avLst/>
              <a:gdLst/>
              <a:ahLst/>
              <a:cxnLst/>
              <a:rect r="r" b="b" t="t" l="l"/>
              <a:pathLst>
                <a:path h="5654040" w="4445000">
                  <a:moveTo>
                    <a:pt x="4445000" y="0"/>
                  </a:moveTo>
                  <a:lnTo>
                    <a:pt x="4445000" y="5654040"/>
                  </a:lnTo>
                  <a:lnTo>
                    <a:pt x="2222500" y="4203700"/>
                  </a:lnTo>
                  <a:lnTo>
                    <a:pt x="0" y="5654040"/>
                  </a:lnTo>
                  <a:lnTo>
                    <a:pt x="0" y="0"/>
                  </a:lnTo>
                  <a:close/>
                </a:path>
              </a:pathLst>
            </a:custGeom>
            <a:solidFill>
              <a:srgbClr val="3D9F93"/>
            </a:solidFill>
          </p:spPr>
        </p:sp>
      </p:grpSp>
      <p:sp>
        <p:nvSpPr>
          <p:cNvPr name="TextBox 5" id="5"/>
          <p:cNvSpPr txBox="true"/>
          <p:nvPr/>
        </p:nvSpPr>
        <p:spPr>
          <a:xfrm rot="0">
            <a:off x="5054898" y="4295775"/>
            <a:ext cx="8178205" cy="1533525"/>
          </a:xfrm>
          <a:prstGeom prst="rect">
            <a:avLst/>
          </a:prstGeom>
        </p:spPr>
        <p:txBody>
          <a:bodyPr anchor="t" rtlCol="false" tIns="0" lIns="0" bIns="0" rIns="0">
            <a:spAutoFit/>
          </a:bodyPr>
          <a:lstStyle/>
          <a:p>
            <a:pPr algn="ctr">
              <a:lnSpc>
                <a:spcPts val="12599"/>
              </a:lnSpc>
            </a:pPr>
            <a:r>
              <a:rPr lang="en-US" sz="9000">
                <a:solidFill>
                  <a:srgbClr val="000000"/>
                </a:solidFill>
                <a:latin typeface="Montserrat Extra-Bold"/>
              </a:rPr>
              <a:t>ML Modelling</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F6E7DE"/>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9699204" cy="10287000"/>
            <a:chOff x="0" y="0"/>
            <a:chExt cx="3070990" cy="3257100"/>
          </a:xfrm>
        </p:grpSpPr>
        <p:sp>
          <p:nvSpPr>
            <p:cNvPr name="Freeform 3" id="3"/>
            <p:cNvSpPr/>
            <p:nvPr/>
          </p:nvSpPr>
          <p:spPr>
            <a:xfrm>
              <a:off x="0" y="0"/>
              <a:ext cx="3070990" cy="3257100"/>
            </a:xfrm>
            <a:custGeom>
              <a:avLst/>
              <a:gdLst/>
              <a:ahLst/>
              <a:cxnLst/>
              <a:rect r="r" b="b" t="t" l="l"/>
              <a:pathLst>
                <a:path h="3257100" w="3070990">
                  <a:moveTo>
                    <a:pt x="2946530" y="3257100"/>
                  </a:moveTo>
                  <a:lnTo>
                    <a:pt x="124460" y="3257100"/>
                  </a:lnTo>
                  <a:cubicBezTo>
                    <a:pt x="55880" y="3257100"/>
                    <a:pt x="0" y="3201220"/>
                    <a:pt x="0" y="3132640"/>
                  </a:cubicBezTo>
                  <a:lnTo>
                    <a:pt x="0" y="124460"/>
                  </a:lnTo>
                  <a:cubicBezTo>
                    <a:pt x="0" y="55880"/>
                    <a:pt x="55880" y="0"/>
                    <a:pt x="124460" y="0"/>
                  </a:cubicBezTo>
                  <a:lnTo>
                    <a:pt x="2946530" y="0"/>
                  </a:lnTo>
                  <a:cubicBezTo>
                    <a:pt x="3015110" y="0"/>
                    <a:pt x="3070990" y="55880"/>
                    <a:pt x="3070990" y="124460"/>
                  </a:cubicBezTo>
                  <a:lnTo>
                    <a:pt x="3070990" y="3132640"/>
                  </a:lnTo>
                  <a:cubicBezTo>
                    <a:pt x="3070990" y="3201220"/>
                    <a:pt x="3015110" y="3257100"/>
                    <a:pt x="2946530" y="3257100"/>
                  </a:cubicBezTo>
                  <a:close/>
                </a:path>
              </a:pathLst>
            </a:custGeom>
            <a:solidFill>
              <a:srgbClr val="FFFFFF"/>
            </a:solidFill>
          </p:spPr>
        </p:sp>
      </p:grpSp>
      <p:sp>
        <p:nvSpPr>
          <p:cNvPr name="AutoShape 4" id="4"/>
          <p:cNvSpPr/>
          <p:nvPr/>
        </p:nvSpPr>
        <p:spPr>
          <a:xfrm rot="-5400000">
            <a:off x="7384058" y="5100638"/>
            <a:ext cx="8229600" cy="0"/>
          </a:xfrm>
          <a:prstGeom prst="line">
            <a:avLst/>
          </a:prstGeom>
          <a:ln cap="rnd" w="85725">
            <a:solidFill>
              <a:srgbClr val="D5D8DB"/>
            </a:solidFill>
            <a:prstDash val="solid"/>
            <a:headEnd type="none" len="sm" w="sm"/>
            <a:tailEnd type="none" len="sm" w="sm"/>
          </a:ln>
        </p:spPr>
      </p:sp>
      <p:grpSp>
        <p:nvGrpSpPr>
          <p:cNvPr name="Group 5" id="5"/>
          <p:cNvGrpSpPr/>
          <p:nvPr/>
        </p:nvGrpSpPr>
        <p:grpSpPr>
          <a:xfrm rot="0">
            <a:off x="11330498" y="1648797"/>
            <a:ext cx="336720" cy="336720"/>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6F28"/>
            </a:solidFill>
          </p:spPr>
        </p:sp>
      </p:grpSp>
      <p:grpSp>
        <p:nvGrpSpPr>
          <p:cNvPr name="Group 7" id="7"/>
          <p:cNvGrpSpPr/>
          <p:nvPr/>
        </p:nvGrpSpPr>
        <p:grpSpPr>
          <a:xfrm rot="0">
            <a:off x="12578937" y="1461401"/>
            <a:ext cx="3412950" cy="1333983"/>
            <a:chOff x="0" y="0"/>
            <a:chExt cx="4550600" cy="1778644"/>
          </a:xfrm>
        </p:grpSpPr>
        <p:sp>
          <p:nvSpPr>
            <p:cNvPr name="TextBox 8" id="8"/>
            <p:cNvSpPr txBox="true"/>
            <p:nvPr/>
          </p:nvSpPr>
          <p:spPr>
            <a:xfrm rot="0">
              <a:off x="0" y="-19050"/>
              <a:ext cx="4550600" cy="547317"/>
            </a:xfrm>
            <a:prstGeom prst="rect">
              <a:avLst/>
            </a:prstGeom>
          </p:spPr>
          <p:txBody>
            <a:bodyPr anchor="t" rtlCol="false" tIns="0" lIns="0" bIns="0" rIns="0">
              <a:spAutoFit/>
            </a:bodyPr>
            <a:lstStyle/>
            <a:p>
              <a:pPr marL="0" indent="0" lvl="0">
                <a:lnSpc>
                  <a:spcPts val="3379"/>
                </a:lnSpc>
              </a:pPr>
              <a:r>
                <a:rPr lang="en-US" sz="2599" spc="-77">
                  <a:solidFill>
                    <a:srgbClr val="191919"/>
                  </a:solidFill>
                  <a:latin typeface="Muli Bold Bold"/>
                </a:rPr>
                <a:t>Feature Selection</a:t>
              </a:r>
            </a:p>
          </p:txBody>
        </p:sp>
        <p:sp>
          <p:nvSpPr>
            <p:cNvPr name="TextBox 9" id="9"/>
            <p:cNvSpPr txBox="true"/>
            <p:nvPr/>
          </p:nvSpPr>
          <p:spPr>
            <a:xfrm rot="0">
              <a:off x="0" y="772063"/>
              <a:ext cx="4550600" cy="1006581"/>
            </a:xfrm>
            <a:prstGeom prst="rect">
              <a:avLst/>
            </a:prstGeom>
          </p:spPr>
          <p:txBody>
            <a:bodyPr anchor="t" rtlCol="false" tIns="0" lIns="0" bIns="0" rIns="0">
              <a:spAutoFit/>
            </a:bodyPr>
            <a:lstStyle/>
            <a:p>
              <a:pPr>
                <a:lnSpc>
                  <a:spcPts val="3079"/>
                </a:lnSpc>
                <a:spcBef>
                  <a:spcPct val="0"/>
                </a:spcBef>
              </a:pPr>
              <a:r>
                <a:rPr lang="en-US" sz="2199">
                  <a:solidFill>
                    <a:srgbClr val="191919"/>
                  </a:solidFill>
                  <a:latin typeface="Muli Regular"/>
                </a:rPr>
                <a:t>Decide whether or not to drop speicifc features</a:t>
              </a:r>
            </a:p>
          </p:txBody>
        </p:sp>
      </p:grpSp>
      <p:grpSp>
        <p:nvGrpSpPr>
          <p:cNvPr name="Group 10" id="10"/>
          <p:cNvGrpSpPr/>
          <p:nvPr/>
        </p:nvGrpSpPr>
        <p:grpSpPr>
          <a:xfrm rot="0">
            <a:off x="11330498" y="3612054"/>
            <a:ext cx="336720" cy="336720"/>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6F28"/>
            </a:solidFill>
          </p:spPr>
        </p:sp>
      </p:grpSp>
      <p:grpSp>
        <p:nvGrpSpPr>
          <p:cNvPr name="Group 12" id="12"/>
          <p:cNvGrpSpPr/>
          <p:nvPr/>
        </p:nvGrpSpPr>
        <p:grpSpPr>
          <a:xfrm rot="0">
            <a:off x="12578937" y="3454147"/>
            <a:ext cx="4680363" cy="1722987"/>
            <a:chOff x="0" y="0"/>
            <a:chExt cx="6240484" cy="2297316"/>
          </a:xfrm>
        </p:grpSpPr>
        <p:sp>
          <p:nvSpPr>
            <p:cNvPr name="TextBox 13" id="13"/>
            <p:cNvSpPr txBox="true"/>
            <p:nvPr/>
          </p:nvSpPr>
          <p:spPr>
            <a:xfrm rot="0">
              <a:off x="0" y="-19050"/>
              <a:ext cx="6240484" cy="547317"/>
            </a:xfrm>
            <a:prstGeom prst="rect">
              <a:avLst/>
            </a:prstGeom>
          </p:spPr>
          <p:txBody>
            <a:bodyPr anchor="t" rtlCol="false" tIns="0" lIns="0" bIns="0" rIns="0">
              <a:spAutoFit/>
            </a:bodyPr>
            <a:lstStyle/>
            <a:p>
              <a:pPr marL="0" indent="0" lvl="0">
                <a:lnSpc>
                  <a:spcPts val="3379"/>
                </a:lnSpc>
              </a:pPr>
              <a:r>
                <a:rPr lang="en-US" sz="2599" spc="-77">
                  <a:solidFill>
                    <a:srgbClr val="191919"/>
                  </a:solidFill>
                  <a:latin typeface="Muli Bold Bold"/>
                </a:rPr>
                <a:t>Encoding</a:t>
              </a:r>
            </a:p>
          </p:txBody>
        </p:sp>
        <p:sp>
          <p:nvSpPr>
            <p:cNvPr name="TextBox 14" id="14"/>
            <p:cNvSpPr txBox="true"/>
            <p:nvPr/>
          </p:nvSpPr>
          <p:spPr>
            <a:xfrm rot="0">
              <a:off x="0" y="769241"/>
              <a:ext cx="6240484" cy="1528075"/>
            </a:xfrm>
            <a:prstGeom prst="rect">
              <a:avLst/>
            </a:prstGeom>
          </p:spPr>
          <p:txBody>
            <a:bodyPr anchor="t" rtlCol="false" tIns="0" lIns="0" bIns="0" rIns="0">
              <a:spAutoFit/>
            </a:bodyPr>
            <a:lstStyle/>
            <a:p>
              <a:pPr>
                <a:lnSpc>
                  <a:spcPts val="3079"/>
                </a:lnSpc>
              </a:pPr>
              <a:r>
                <a:rPr lang="en-US" sz="2199">
                  <a:solidFill>
                    <a:srgbClr val="191919"/>
                  </a:solidFill>
                  <a:latin typeface="Muli Regular"/>
                </a:rPr>
                <a:t>Scaling numerical columns</a:t>
              </a:r>
            </a:p>
            <a:p>
              <a:pPr>
                <a:lnSpc>
                  <a:spcPts val="3079"/>
                </a:lnSpc>
                <a:spcBef>
                  <a:spcPct val="0"/>
                </a:spcBef>
              </a:pPr>
              <a:r>
                <a:rPr lang="en-US" sz="2199">
                  <a:solidFill>
                    <a:srgbClr val="191919"/>
                  </a:solidFill>
                  <a:latin typeface="Muli Regular"/>
                </a:rPr>
                <a:t>OneHot and Binary encode categorical features</a:t>
              </a:r>
            </a:p>
          </p:txBody>
        </p:sp>
      </p:grpSp>
      <p:grpSp>
        <p:nvGrpSpPr>
          <p:cNvPr name="Group 15" id="15"/>
          <p:cNvGrpSpPr/>
          <p:nvPr/>
        </p:nvGrpSpPr>
        <p:grpSpPr>
          <a:xfrm rot="0">
            <a:off x="11330498" y="5938175"/>
            <a:ext cx="336720" cy="336720"/>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6F28"/>
            </a:solidFill>
          </p:spPr>
        </p:sp>
      </p:grpSp>
      <p:grpSp>
        <p:nvGrpSpPr>
          <p:cNvPr name="Group 17" id="17"/>
          <p:cNvGrpSpPr/>
          <p:nvPr/>
        </p:nvGrpSpPr>
        <p:grpSpPr>
          <a:xfrm rot="0">
            <a:off x="12578937" y="5823875"/>
            <a:ext cx="4455558" cy="1331867"/>
            <a:chOff x="0" y="0"/>
            <a:chExt cx="5940744" cy="1775822"/>
          </a:xfrm>
        </p:grpSpPr>
        <p:sp>
          <p:nvSpPr>
            <p:cNvPr name="TextBox 18" id="18"/>
            <p:cNvSpPr txBox="true"/>
            <p:nvPr/>
          </p:nvSpPr>
          <p:spPr>
            <a:xfrm rot="0">
              <a:off x="0" y="-19050"/>
              <a:ext cx="5940744" cy="547317"/>
            </a:xfrm>
            <a:prstGeom prst="rect">
              <a:avLst/>
            </a:prstGeom>
          </p:spPr>
          <p:txBody>
            <a:bodyPr anchor="t" rtlCol="false" tIns="0" lIns="0" bIns="0" rIns="0">
              <a:spAutoFit/>
            </a:bodyPr>
            <a:lstStyle/>
            <a:p>
              <a:pPr marL="0" indent="0" lvl="0">
                <a:lnSpc>
                  <a:spcPts val="3379"/>
                </a:lnSpc>
              </a:pPr>
              <a:r>
                <a:rPr lang="en-US" sz="2599" spc="-77">
                  <a:solidFill>
                    <a:srgbClr val="191919"/>
                  </a:solidFill>
                  <a:latin typeface="Muli Bold Bold"/>
                </a:rPr>
                <a:t>Model Training &amp; Selection</a:t>
              </a:r>
            </a:p>
          </p:txBody>
        </p:sp>
        <p:sp>
          <p:nvSpPr>
            <p:cNvPr name="TextBox 19" id="19"/>
            <p:cNvSpPr txBox="true"/>
            <p:nvPr/>
          </p:nvSpPr>
          <p:spPr>
            <a:xfrm rot="0">
              <a:off x="0" y="769241"/>
              <a:ext cx="5940744" cy="1006581"/>
            </a:xfrm>
            <a:prstGeom prst="rect">
              <a:avLst/>
            </a:prstGeom>
          </p:spPr>
          <p:txBody>
            <a:bodyPr anchor="t" rtlCol="false" tIns="0" lIns="0" bIns="0" rIns="0">
              <a:spAutoFit/>
            </a:bodyPr>
            <a:lstStyle/>
            <a:p>
              <a:pPr>
                <a:lnSpc>
                  <a:spcPts val="3079"/>
                </a:lnSpc>
              </a:pPr>
              <a:r>
                <a:rPr lang="en-US" sz="2199">
                  <a:solidFill>
                    <a:srgbClr val="191919"/>
                  </a:solidFill>
                  <a:latin typeface="Muli Regular"/>
                </a:rPr>
                <a:t>Cross Validation </a:t>
              </a:r>
            </a:p>
            <a:p>
              <a:pPr>
                <a:lnSpc>
                  <a:spcPts val="3079"/>
                </a:lnSpc>
                <a:spcBef>
                  <a:spcPct val="0"/>
                </a:spcBef>
              </a:pPr>
              <a:r>
                <a:rPr lang="en-US" sz="2199">
                  <a:solidFill>
                    <a:srgbClr val="191919"/>
                  </a:solidFill>
                  <a:latin typeface="Muli Regular"/>
                </a:rPr>
                <a:t>Select best model</a:t>
              </a:r>
            </a:p>
          </p:txBody>
        </p:sp>
      </p:grpSp>
      <p:grpSp>
        <p:nvGrpSpPr>
          <p:cNvPr name="Group 20" id="20"/>
          <p:cNvGrpSpPr/>
          <p:nvPr/>
        </p:nvGrpSpPr>
        <p:grpSpPr>
          <a:xfrm rot="0">
            <a:off x="11330498" y="7930921"/>
            <a:ext cx="336720" cy="336720"/>
            <a:chOff x="0" y="0"/>
            <a:chExt cx="6350000" cy="6350000"/>
          </a:xfrm>
        </p:grpSpPr>
        <p:sp>
          <p:nvSpPr>
            <p:cNvPr name="Freeform 21" id="2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6F28"/>
            </a:solidFill>
          </p:spPr>
        </p:sp>
      </p:grpSp>
      <p:grpSp>
        <p:nvGrpSpPr>
          <p:cNvPr name="Group 22" id="22"/>
          <p:cNvGrpSpPr/>
          <p:nvPr/>
        </p:nvGrpSpPr>
        <p:grpSpPr>
          <a:xfrm rot="0">
            <a:off x="12578937" y="7816621"/>
            <a:ext cx="4680363" cy="1722987"/>
            <a:chOff x="0" y="0"/>
            <a:chExt cx="6240484" cy="2297316"/>
          </a:xfrm>
        </p:grpSpPr>
        <p:sp>
          <p:nvSpPr>
            <p:cNvPr name="TextBox 23" id="23"/>
            <p:cNvSpPr txBox="true"/>
            <p:nvPr/>
          </p:nvSpPr>
          <p:spPr>
            <a:xfrm rot="0">
              <a:off x="0" y="-19050"/>
              <a:ext cx="6240484" cy="547317"/>
            </a:xfrm>
            <a:prstGeom prst="rect">
              <a:avLst/>
            </a:prstGeom>
          </p:spPr>
          <p:txBody>
            <a:bodyPr anchor="t" rtlCol="false" tIns="0" lIns="0" bIns="0" rIns="0">
              <a:spAutoFit/>
            </a:bodyPr>
            <a:lstStyle/>
            <a:p>
              <a:pPr marL="0" indent="0" lvl="0">
                <a:lnSpc>
                  <a:spcPts val="3379"/>
                </a:lnSpc>
              </a:pPr>
              <a:r>
                <a:rPr lang="en-US" sz="2599" spc="-77">
                  <a:solidFill>
                    <a:srgbClr val="191919"/>
                  </a:solidFill>
                  <a:latin typeface="Muli Bold Bold"/>
                </a:rPr>
                <a:t>Model Tuning &amp; Evaluation</a:t>
              </a:r>
            </a:p>
          </p:txBody>
        </p:sp>
        <p:sp>
          <p:nvSpPr>
            <p:cNvPr name="TextBox 24" id="24"/>
            <p:cNvSpPr txBox="true"/>
            <p:nvPr/>
          </p:nvSpPr>
          <p:spPr>
            <a:xfrm rot="0">
              <a:off x="0" y="769241"/>
              <a:ext cx="6240484" cy="1528075"/>
            </a:xfrm>
            <a:prstGeom prst="rect">
              <a:avLst/>
            </a:prstGeom>
          </p:spPr>
          <p:txBody>
            <a:bodyPr anchor="t" rtlCol="false" tIns="0" lIns="0" bIns="0" rIns="0">
              <a:spAutoFit/>
            </a:bodyPr>
            <a:lstStyle/>
            <a:p>
              <a:pPr>
                <a:lnSpc>
                  <a:spcPts val="3079"/>
                </a:lnSpc>
              </a:pPr>
              <a:r>
                <a:rPr lang="en-US" sz="2199">
                  <a:solidFill>
                    <a:srgbClr val="191919"/>
                  </a:solidFill>
                  <a:latin typeface="Muli Regular"/>
                </a:rPr>
                <a:t>Confusion Matrix</a:t>
              </a:r>
            </a:p>
            <a:p>
              <a:pPr>
                <a:lnSpc>
                  <a:spcPts val="3079"/>
                </a:lnSpc>
              </a:pPr>
              <a:r>
                <a:rPr lang="en-US" sz="2199">
                  <a:solidFill>
                    <a:srgbClr val="191919"/>
                  </a:solidFill>
                  <a:latin typeface="Muli Regular"/>
                </a:rPr>
                <a:t>ROC - AUC Score</a:t>
              </a:r>
            </a:p>
            <a:p>
              <a:pPr>
                <a:lnSpc>
                  <a:spcPts val="3079"/>
                </a:lnSpc>
                <a:spcBef>
                  <a:spcPct val="0"/>
                </a:spcBef>
              </a:pPr>
              <a:r>
                <a:rPr lang="en-US" sz="2199">
                  <a:solidFill>
                    <a:srgbClr val="191919"/>
                  </a:solidFill>
                  <a:latin typeface="Muli Regular"/>
                </a:rPr>
                <a:t>Feature Importance</a:t>
              </a:r>
            </a:p>
          </p:txBody>
        </p:sp>
      </p:grpSp>
      <p:sp>
        <p:nvSpPr>
          <p:cNvPr name="TextBox 25" id="25"/>
          <p:cNvSpPr txBox="true"/>
          <p:nvPr/>
        </p:nvSpPr>
        <p:spPr>
          <a:xfrm rot="0">
            <a:off x="1028700" y="3454147"/>
            <a:ext cx="7240812" cy="5867301"/>
          </a:xfrm>
          <a:prstGeom prst="rect">
            <a:avLst/>
          </a:prstGeom>
        </p:spPr>
        <p:txBody>
          <a:bodyPr anchor="t" rtlCol="false" tIns="0" lIns="0" bIns="0" rIns="0">
            <a:spAutoFit/>
          </a:bodyPr>
          <a:lstStyle/>
          <a:p>
            <a:pPr marL="0" indent="0" lvl="0">
              <a:lnSpc>
                <a:spcPts val="9240"/>
              </a:lnSpc>
            </a:pPr>
            <a:r>
              <a:rPr lang="en-US" sz="7700" spc="-154">
                <a:solidFill>
                  <a:srgbClr val="191919"/>
                </a:solidFill>
                <a:latin typeface="Muli Bold Bold"/>
              </a:rPr>
              <a:t>Term Depositors Predictor Modelling Steps</a:t>
            </a:r>
          </a:p>
        </p:txBody>
      </p:sp>
    </p:spTree>
  </p:cSld>
  <p:clrMapOvr>
    <a:masterClrMapping/>
  </p:clrMapOvr>
</p:sld>
</file>

<file path=ppt/slides/slide2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946119" y="2670550"/>
            <a:ext cx="5762111" cy="576211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2B7BE">
                <a:alpha val="82745"/>
              </a:srgbClr>
            </a:solidFill>
          </p:spPr>
        </p:sp>
      </p:grpSp>
      <p:grpSp>
        <p:nvGrpSpPr>
          <p:cNvPr name="Group 4" id="4"/>
          <p:cNvGrpSpPr/>
          <p:nvPr/>
        </p:nvGrpSpPr>
        <p:grpSpPr>
          <a:xfrm rot="0">
            <a:off x="9718021" y="2670550"/>
            <a:ext cx="5762111" cy="5762111"/>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DA95"/>
            </a:solidFill>
          </p:spPr>
        </p:sp>
      </p:grpSp>
      <p:sp>
        <p:nvSpPr>
          <p:cNvPr name="TextBox 6" id="6"/>
          <p:cNvSpPr txBox="true"/>
          <p:nvPr/>
        </p:nvSpPr>
        <p:spPr>
          <a:xfrm rot="0">
            <a:off x="3670409" y="3311326"/>
            <a:ext cx="4313530" cy="4394834"/>
          </a:xfrm>
          <a:prstGeom prst="rect">
            <a:avLst/>
          </a:prstGeom>
        </p:spPr>
        <p:txBody>
          <a:bodyPr anchor="t" rtlCol="false" tIns="0" lIns="0" bIns="0" rIns="0">
            <a:spAutoFit/>
          </a:bodyPr>
          <a:lstStyle/>
          <a:p>
            <a:pPr algn="ctr">
              <a:lnSpc>
                <a:spcPts val="4350"/>
              </a:lnSpc>
            </a:pPr>
            <a:r>
              <a:rPr lang="en-US" sz="2900" spc="145">
                <a:solidFill>
                  <a:srgbClr val="191919"/>
                </a:solidFill>
                <a:latin typeface="Montserrat Classic Bold"/>
              </a:rPr>
              <a:t>Dropped:</a:t>
            </a:r>
          </a:p>
          <a:p>
            <a:pPr algn="ctr">
              <a:lnSpc>
                <a:spcPts val="4350"/>
              </a:lnSpc>
            </a:pPr>
            <a:r>
              <a:rPr lang="en-US" sz="2900" spc="145">
                <a:solidFill>
                  <a:srgbClr val="191919"/>
                </a:solidFill>
                <a:latin typeface="Montserrat Classic Bold"/>
              </a:rPr>
              <a:t>'age'</a:t>
            </a:r>
          </a:p>
          <a:p>
            <a:pPr algn="ctr">
              <a:lnSpc>
                <a:spcPts val="4350"/>
              </a:lnSpc>
            </a:pPr>
            <a:r>
              <a:rPr lang="en-US" sz="2900" spc="145">
                <a:solidFill>
                  <a:srgbClr val="191919"/>
                </a:solidFill>
                <a:latin typeface="Montserrat Classic Bold"/>
              </a:rPr>
              <a:t>'marital'</a:t>
            </a:r>
          </a:p>
          <a:p>
            <a:pPr algn="ctr">
              <a:lnSpc>
                <a:spcPts val="4350"/>
              </a:lnSpc>
            </a:pPr>
            <a:r>
              <a:rPr lang="en-US" sz="2900" spc="145">
                <a:solidFill>
                  <a:srgbClr val="191919"/>
                </a:solidFill>
                <a:latin typeface="Montserrat Classic Bold"/>
              </a:rPr>
              <a:t>'education'</a:t>
            </a:r>
          </a:p>
          <a:p>
            <a:pPr algn="ctr">
              <a:lnSpc>
                <a:spcPts val="4350"/>
              </a:lnSpc>
            </a:pPr>
            <a:r>
              <a:rPr lang="en-US" sz="2900" spc="145">
                <a:solidFill>
                  <a:srgbClr val="191919"/>
                </a:solidFill>
                <a:latin typeface="Montserrat Classic Bold"/>
              </a:rPr>
              <a:t>'housing'</a:t>
            </a:r>
          </a:p>
          <a:p>
            <a:pPr algn="ctr">
              <a:lnSpc>
                <a:spcPts val="4350"/>
              </a:lnSpc>
            </a:pPr>
            <a:r>
              <a:rPr lang="en-US" sz="2900" spc="145">
                <a:solidFill>
                  <a:srgbClr val="191919"/>
                </a:solidFill>
                <a:latin typeface="Montserrat Classic Bold"/>
              </a:rPr>
              <a:t>'duration'</a:t>
            </a:r>
          </a:p>
          <a:p>
            <a:pPr algn="ctr">
              <a:lnSpc>
                <a:spcPts val="4350"/>
              </a:lnSpc>
            </a:pPr>
            <a:r>
              <a:rPr lang="en-US" sz="2900" spc="145">
                <a:solidFill>
                  <a:srgbClr val="191919"/>
                </a:solidFill>
                <a:latin typeface="Montserrat Classic Bold"/>
              </a:rPr>
              <a:t>'dayofweek'</a:t>
            </a:r>
          </a:p>
          <a:p>
            <a:pPr algn="ctr">
              <a:lnSpc>
                <a:spcPts val="4350"/>
              </a:lnSpc>
            </a:pPr>
            <a:r>
              <a:rPr lang="en-US" sz="2900" spc="145">
                <a:solidFill>
                  <a:srgbClr val="191919"/>
                </a:solidFill>
                <a:latin typeface="Montserrat Classic Bold"/>
              </a:rPr>
              <a:t>'loan'</a:t>
            </a:r>
          </a:p>
        </p:txBody>
      </p:sp>
      <p:sp>
        <p:nvSpPr>
          <p:cNvPr name="TextBox 7" id="7"/>
          <p:cNvSpPr txBox="true"/>
          <p:nvPr/>
        </p:nvSpPr>
        <p:spPr>
          <a:xfrm rot="0">
            <a:off x="10442312" y="4261921"/>
            <a:ext cx="4313530" cy="2484120"/>
          </a:xfrm>
          <a:prstGeom prst="rect">
            <a:avLst/>
          </a:prstGeom>
        </p:spPr>
        <p:txBody>
          <a:bodyPr anchor="t" rtlCol="false" tIns="0" lIns="0" bIns="0" rIns="0">
            <a:spAutoFit/>
          </a:bodyPr>
          <a:lstStyle/>
          <a:p>
            <a:pPr algn="ctr">
              <a:lnSpc>
                <a:spcPts val="4950"/>
              </a:lnSpc>
            </a:pPr>
            <a:r>
              <a:rPr lang="en-US" sz="3300" spc="165">
                <a:solidFill>
                  <a:srgbClr val="191919"/>
                </a:solidFill>
                <a:latin typeface="Montserrat Classic Bold"/>
              </a:rPr>
              <a:t>No features dropped aside from 'age' and 'duration'</a:t>
            </a:r>
          </a:p>
        </p:txBody>
      </p:sp>
      <p:sp>
        <p:nvSpPr>
          <p:cNvPr name="TextBox 8" id="8"/>
          <p:cNvSpPr txBox="true"/>
          <p:nvPr/>
        </p:nvSpPr>
        <p:spPr>
          <a:xfrm rot="0">
            <a:off x="6871196" y="1495425"/>
            <a:ext cx="4545608" cy="676275"/>
          </a:xfrm>
          <a:prstGeom prst="rect">
            <a:avLst/>
          </a:prstGeom>
        </p:spPr>
        <p:txBody>
          <a:bodyPr anchor="t" rtlCol="false" tIns="0" lIns="0" bIns="0" rIns="0">
            <a:spAutoFit/>
          </a:bodyPr>
          <a:lstStyle/>
          <a:p>
            <a:pPr algn="ctr">
              <a:lnSpc>
                <a:spcPts val="5599"/>
              </a:lnSpc>
            </a:pPr>
            <a:r>
              <a:rPr lang="en-US" sz="3999">
                <a:solidFill>
                  <a:srgbClr val="191919"/>
                </a:solidFill>
                <a:latin typeface="Montserrat Extra-Bold"/>
              </a:rPr>
              <a:t>Two Approaches</a:t>
            </a:r>
          </a:p>
        </p:txBody>
      </p:sp>
      <p:sp>
        <p:nvSpPr>
          <p:cNvPr name="TextBox 9" id="9"/>
          <p:cNvSpPr txBox="true"/>
          <p:nvPr/>
        </p:nvSpPr>
        <p:spPr>
          <a:xfrm rot="0">
            <a:off x="339598" y="9220200"/>
            <a:ext cx="12534013" cy="844429"/>
          </a:xfrm>
          <a:prstGeom prst="rect">
            <a:avLst/>
          </a:prstGeom>
        </p:spPr>
        <p:txBody>
          <a:bodyPr anchor="t" rtlCol="false" tIns="0" lIns="0" bIns="0" rIns="0">
            <a:spAutoFit/>
          </a:bodyPr>
          <a:lstStyle/>
          <a:p>
            <a:pPr marL="527283" indent="-263641" lvl="1">
              <a:lnSpc>
                <a:spcPts val="3419"/>
              </a:lnSpc>
              <a:buFont typeface="Arial"/>
              <a:buChar char="•"/>
            </a:pPr>
            <a:r>
              <a:rPr lang="en-US" sz="2442">
                <a:solidFill>
                  <a:srgbClr val="191919"/>
                </a:solidFill>
                <a:latin typeface="Open Sans Light"/>
              </a:rPr>
              <a:t>'duration' is dropped for both approaches in order to achieve a more realistic model</a:t>
            </a:r>
          </a:p>
          <a:p>
            <a:pPr marL="527283" indent="-263641" lvl="1">
              <a:lnSpc>
                <a:spcPts val="3419"/>
              </a:lnSpc>
              <a:buFont typeface="Arial"/>
              <a:buChar char="•"/>
            </a:pPr>
            <a:r>
              <a:rPr lang="en-US" sz="2442">
                <a:solidFill>
                  <a:srgbClr val="191919"/>
                </a:solidFill>
                <a:latin typeface="Open Sans Light"/>
              </a:rPr>
              <a:t>'age' dropped since new categorical column 'agegroup' made</a:t>
            </a:r>
          </a:p>
        </p:txBody>
      </p:sp>
      <p:sp>
        <p:nvSpPr>
          <p:cNvPr name="TextBox 10" id="10"/>
          <p:cNvSpPr txBox="true"/>
          <p:nvPr/>
        </p:nvSpPr>
        <p:spPr>
          <a:xfrm rot="0">
            <a:off x="4729664" y="361950"/>
            <a:ext cx="8828673" cy="1200150"/>
          </a:xfrm>
          <a:prstGeom prst="rect">
            <a:avLst/>
          </a:prstGeom>
        </p:spPr>
        <p:txBody>
          <a:bodyPr anchor="t" rtlCol="false" tIns="0" lIns="0" bIns="0" rIns="0">
            <a:spAutoFit/>
          </a:bodyPr>
          <a:lstStyle/>
          <a:p>
            <a:pPr algn="ctr">
              <a:lnSpc>
                <a:spcPts val="9799"/>
              </a:lnSpc>
            </a:pPr>
            <a:r>
              <a:rPr lang="en-US" sz="6999">
                <a:solidFill>
                  <a:srgbClr val="191919"/>
                </a:solidFill>
                <a:latin typeface="Montserrat Extra-Bold"/>
              </a:rPr>
              <a:t>Feature Selection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6E7DE"/>
        </a:solidFill>
      </p:bgPr>
    </p:bg>
    <p:spTree>
      <p:nvGrpSpPr>
        <p:cNvPr id="1" name=""/>
        <p:cNvGrpSpPr/>
        <p:nvPr/>
      </p:nvGrpSpPr>
      <p:grpSpPr>
        <a:xfrm>
          <a:off x="0" y="0"/>
          <a:ext cx="0" cy="0"/>
          <a:chOff x="0" y="0"/>
          <a:chExt cx="0" cy="0"/>
        </a:xfrm>
      </p:grpSpPr>
      <p:grpSp>
        <p:nvGrpSpPr>
          <p:cNvPr name="Group 2" id="2"/>
          <p:cNvGrpSpPr/>
          <p:nvPr/>
        </p:nvGrpSpPr>
        <p:grpSpPr>
          <a:xfrm rot="0">
            <a:off x="1028700" y="2704048"/>
            <a:ext cx="5162513" cy="4878904"/>
            <a:chOff x="0" y="0"/>
            <a:chExt cx="1746332" cy="1650395"/>
          </a:xfrm>
        </p:grpSpPr>
        <p:sp>
          <p:nvSpPr>
            <p:cNvPr name="Freeform 3" id="3"/>
            <p:cNvSpPr/>
            <p:nvPr/>
          </p:nvSpPr>
          <p:spPr>
            <a:xfrm>
              <a:off x="0" y="0"/>
              <a:ext cx="1746332" cy="1650395"/>
            </a:xfrm>
            <a:custGeom>
              <a:avLst/>
              <a:gdLst/>
              <a:ahLst/>
              <a:cxnLst/>
              <a:rect r="r" b="b" t="t" l="l"/>
              <a:pathLst>
                <a:path h="1650395" w="1746332">
                  <a:moveTo>
                    <a:pt x="1621872" y="1650395"/>
                  </a:moveTo>
                  <a:lnTo>
                    <a:pt x="124460" y="1650395"/>
                  </a:lnTo>
                  <a:cubicBezTo>
                    <a:pt x="55880" y="1650395"/>
                    <a:pt x="0" y="1594515"/>
                    <a:pt x="0" y="1525935"/>
                  </a:cubicBezTo>
                  <a:lnTo>
                    <a:pt x="0" y="124460"/>
                  </a:lnTo>
                  <a:cubicBezTo>
                    <a:pt x="0" y="55880"/>
                    <a:pt x="55880" y="0"/>
                    <a:pt x="124460" y="0"/>
                  </a:cubicBezTo>
                  <a:lnTo>
                    <a:pt x="1621872" y="0"/>
                  </a:lnTo>
                  <a:cubicBezTo>
                    <a:pt x="1690452" y="0"/>
                    <a:pt x="1746332" y="55880"/>
                    <a:pt x="1746332" y="124460"/>
                  </a:cubicBezTo>
                  <a:lnTo>
                    <a:pt x="1746332" y="1525935"/>
                  </a:lnTo>
                  <a:cubicBezTo>
                    <a:pt x="1746332" y="1594515"/>
                    <a:pt x="1690452" y="1650395"/>
                    <a:pt x="1621872" y="1650395"/>
                  </a:cubicBezTo>
                  <a:close/>
                </a:path>
              </a:pathLst>
            </a:custGeom>
            <a:solidFill>
              <a:srgbClr val="FFFFFF"/>
            </a:solidFill>
          </p:spPr>
        </p:sp>
      </p:grpSp>
      <p:grpSp>
        <p:nvGrpSpPr>
          <p:cNvPr name="Group 4" id="4"/>
          <p:cNvGrpSpPr/>
          <p:nvPr/>
        </p:nvGrpSpPr>
        <p:grpSpPr>
          <a:xfrm rot="0">
            <a:off x="3325981" y="6495187"/>
            <a:ext cx="567950" cy="567950"/>
            <a:chOff x="0" y="0"/>
            <a:chExt cx="757267" cy="757267"/>
          </a:xfrm>
        </p:grpSpPr>
        <p:grpSp>
          <p:nvGrpSpPr>
            <p:cNvPr name="Group 5" id="5"/>
            <p:cNvGrpSpPr/>
            <p:nvPr/>
          </p:nvGrpSpPr>
          <p:grpSpPr>
            <a:xfrm rot="0">
              <a:off x="0" y="0"/>
              <a:ext cx="757267" cy="757267"/>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6F28"/>
              </a:solidFill>
            </p:spPr>
          </p:sp>
        </p:grpSp>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89682" y="227473"/>
              <a:ext cx="377902" cy="302322"/>
            </a:xfrm>
            <a:prstGeom prst="rect">
              <a:avLst/>
            </a:prstGeom>
          </p:spPr>
        </p:pic>
      </p:grpSp>
      <p:grpSp>
        <p:nvGrpSpPr>
          <p:cNvPr name="Group 8" id="8"/>
          <p:cNvGrpSpPr/>
          <p:nvPr/>
        </p:nvGrpSpPr>
        <p:grpSpPr>
          <a:xfrm rot="0">
            <a:off x="3193204" y="3223863"/>
            <a:ext cx="833504" cy="833504"/>
            <a:chOff x="0" y="0"/>
            <a:chExt cx="1111339" cy="1111339"/>
          </a:xfrm>
        </p:grpSpPr>
        <p:grpSp>
          <p:nvGrpSpPr>
            <p:cNvPr name="Group 9" id="9"/>
            <p:cNvGrpSpPr>
              <a:grpSpLocks noChangeAspect="true"/>
            </p:cNvGrpSpPr>
            <p:nvPr/>
          </p:nvGrpSpPr>
          <p:grpSpPr>
            <a:xfrm rot="0">
              <a:off x="0" y="0"/>
              <a:ext cx="1111339" cy="1111339"/>
              <a:chOff x="0" y="0"/>
              <a:chExt cx="6355080" cy="6355080"/>
            </a:xfrm>
          </p:grpSpPr>
          <p:sp>
            <p:nvSpPr>
              <p:cNvPr name="Freeform 10" id="10"/>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6F28"/>
              </a:solidFill>
            </p:spPr>
          </p:sp>
        </p:grpSp>
        <p:sp>
          <p:nvSpPr>
            <p:cNvPr name="TextBox 11" id="11"/>
            <p:cNvSpPr txBox="true"/>
            <p:nvPr/>
          </p:nvSpPr>
          <p:spPr>
            <a:xfrm rot="0">
              <a:off x="246393" y="313946"/>
              <a:ext cx="618552" cy="464397"/>
            </a:xfrm>
            <a:prstGeom prst="rect">
              <a:avLst/>
            </a:prstGeom>
          </p:spPr>
          <p:txBody>
            <a:bodyPr anchor="t" rtlCol="false" tIns="0" lIns="0" bIns="0" rIns="0">
              <a:spAutoFit/>
            </a:bodyPr>
            <a:lstStyle/>
            <a:p>
              <a:pPr algn="ctr" marL="0" indent="0" lvl="0">
                <a:lnSpc>
                  <a:spcPts val="2860"/>
                </a:lnSpc>
              </a:pPr>
              <a:r>
                <a:rPr lang="en-US" sz="2199" spc="-65">
                  <a:solidFill>
                    <a:srgbClr val="FF7B26"/>
                  </a:solidFill>
                  <a:latin typeface="Muli Bold Bold"/>
                </a:rPr>
                <a:t>1</a:t>
              </a:r>
            </a:p>
          </p:txBody>
        </p:sp>
      </p:grpSp>
      <p:grpSp>
        <p:nvGrpSpPr>
          <p:cNvPr name="Group 12" id="12"/>
          <p:cNvGrpSpPr/>
          <p:nvPr/>
        </p:nvGrpSpPr>
        <p:grpSpPr>
          <a:xfrm rot="0">
            <a:off x="6562743" y="2704048"/>
            <a:ext cx="5162513" cy="4878904"/>
            <a:chOff x="0" y="0"/>
            <a:chExt cx="1746332" cy="1650395"/>
          </a:xfrm>
        </p:grpSpPr>
        <p:sp>
          <p:nvSpPr>
            <p:cNvPr name="Freeform 13" id="13"/>
            <p:cNvSpPr/>
            <p:nvPr/>
          </p:nvSpPr>
          <p:spPr>
            <a:xfrm>
              <a:off x="0" y="0"/>
              <a:ext cx="1746332" cy="1650395"/>
            </a:xfrm>
            <a:custGeom>
              <a:avLst/>
              <a:gdLst/>
              <a:ahLst/>
              <a:cxnLst/>
              <a:rect r="r" b="b" t="t" l="l"/>
              <a:pathLst>
                <a:path h="1650395" w="1746332">
                  <a:moveTo>
                    <a:pt x="1621872" y="1650395"/>
                  </a:moveTo>
                  <a:lnTo>
                    <a:pt x="124460" y="1650395"/>
                  </a:lnTo>
                  <a:cubicBezTo>
                    <a:pt x="55880" y="1650395"/>
                    <a:pt x="0" y="1594515"/>
                    <a:pt x="0" y="1525935"/>
                  </a:cubicBezTo>
                  <a:lnTo>
                    <a:pt x="0" y="124460"/>
                  </a:lnTo>
                  <a:cubicBezTo>
                    <a:pt x="0" y="55880"/>
                    <a:pt x="55880" y="0"/>
                    <a:pt x="124460" y="0"/>
                  </a:cubicBezTo>
                  <a:lnTo>
                    <a:pt x="1621872" y="0"/>
                  </a:lnTo>
                  <a:cubicBezTo>
                    <a:pt x="1690452" y="0"/>
                    <a:pt x="1746332" y="55880"/>
                    <a:pt x="1746332" y="124460"/>
                  </a:cubicBezTo>
                  <a:lnTo>
                    <a:pt x="1746332" y="1525935"/>
                  </a:lnTo>
                  <a:cubicBezTo>
                    <a:pt x="1746332" y="1594515"/>
                    <a:pt x="1690452" y="1650395"/>
                    <a:pt x="1621872" y="1650395"/>
                  </a:cubicBezTo>
                  <a:close/>
                </a:path>
              </a:pathLst>
            </a:custGeom>
            <a:solidFill>
              <a:srgbClr val="FFFFFF"/>
            </a:solidFill>
          </p:spPr>
        </p:sp>
      </p:grpSp>
      <p:grpSp>
        <p:nvGrpSpPr>
          <p:cNvPr name="Group 14" id="14"/>
          <p:cNvGrpSpPr/>
          <p:nvPr/>
        </p:nvGrpSpPr>
        <p:grpSpPr>
          <a:xfrm rot="0">
            <a:off x="8727248" y="3223863"/>
            <a:ext cx="833504" cy="833504"/>
            <a:chOff x="0" y="0"/>
            <a:chExt cx="1111339" cy="1111339"/>
          </a:xfrm>
        </p:grpSpPr>
        <p:grpSp>
          <p:nvGrpSpPr>
            <p:cNvPr name="Group 15" id="15"/>
            <p:cNvGrpSpPr>
              <a:grpSpLocks noChangeAspect="true"/>
            </p:cNvGrpSpPr>
            <p:nvPr/>
          </p:nvGrpSpPr>
          <p:grpSpPr>
            <a:xfrm rot="0">
              <a:off x="0" y="0"/>
              <a:ext cx="1111339" cy="1111339"/>
              <a:chOff x="0" y="0"/>
              <a:chExt cx="6355080" cy="6355080"/>
            </a:xfrm>
          </p:grpSpPr>
          <p:sp>
            <p:nvSpPr>
              <p:cNvPr name="Freeform 16" id="16"/>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6F28"/>
              </a:solidFill>
            </p:spPr>
          </p:sp>
        </p:grpSp>
        <p:sp>
          <p:nvSpPr>
            <p:cNvPr name="TextBox 17" id="17"/>
            <p:cNvSpPr txBox="true"/>
            <p:nvPr/>
          </p:nvSpPr>
          <p:spPr>
            <a:xfrm rot="0">
              <a:off x="246393" y="313946"/>
              <a:ext cx="618552" cy="464397"/>
            </a:xfrm>
            <a:prstGeom prst="rect">
              <a:avLst/>
            </a:prstGeom>
          </p:spPr>
          <p:txBody>
            <a:bodyPr anchor="t" rtlCol="false" tIns="0" lIns="0" bIns="0" rIns="0">
              <a:spAutoFit/>
            </a:bodyPr>
            <a:lstStyle/>
            <a:p>
              <a:pPr algn="ctr" marL="0" indent="0" lvl="0">
                <a:lnSpc>
                  <a:spcPts val="2860"/>
                </a:lnSpc>
              </a:pPr>
              <a:r>
                <a:rPr lang="en-US" sz="2199" spc="-65">
                  <a:solidFill>
                    <a:srgbClr val="FF7B26"/>
                  </a:solidFill>
                  <a:latin typeface="Muli Bold Bold"/>
                </a:rPr>
                <a:t>2</a:t>
              </a:r>
            </a:p>
          </p:txBody>
        </p:sp>
      </p:grpSp>
      <p:grpSp>
        <p:nvGrpSpPr>
          <p:cNvPr name="Group 18" id="18"/>
          <p:cNvGrpSpPr>
            <a:grpSpLocks noChangeAspect="true"/>
          </p:cNvGrpSpPr>
          <p:nvPr/>
        </p:nvGrpSpPr>
        <p:grpSpPr>
          <a:xfrm rot="0">
            <a:off x="14021269" y="6296919"/>
            <a:ext cx="6526493" cy="5657850"/>
            <a:chOff x="0" y="0"/>
            <a:chExt cx="3196590" cy="2771140"/>
          </a:xfrm>
        </p:grpSpPr>
        <p:sp>
          <p:nvSpPr>
            <p:cNvPr name="Freeform 19" id="19"/>
            <p:cNvSpPr/>
            <p:nvPr/>
          </p:nvSpPr>
          <p:spPr>
            <a:xfrm>
              <a:off x="0" y="0"/>
              <a:ext cx="3196590" cy="2771140"/>
            </a:xfrm>
            <a:custGeom>
              <a:avLst/>
              <a:gdLst/>
              <a:ahLst/>
              <a:cxnLst/>
              <a:rect r="r" b="b" t="t" l="l"/>
              <a:pathLst>
                <a:path h="2771140" w="3196590">
                  <a:moveTo>
                    <a:pt x="271780" y="1861820"/>
                  </a:moveTo>
                  <a:lnTo>
                    <a:pt x="241300" y="1809750"/>
                  </a:lnTo>
                  <a:lnTo>
                    <a:pt x="2051050" y="0"/>
                  </a:lnTo>
                  <a:lnTo>
                    <a:pt x="2133600" y="0"/>
                  </a:lnTo>
                  <a:lnTo>
                    <a:pt x="271780" y="1861820"/>
                  </a:lnTo>
                  <a:close/>
                  <a:moveTo>
                    <a:pt x="1968500" y="0"/>
                  </a:moveTo>
                  <a:lnTo>
                    <a:pt x="1885950" y="0"/>
                  </a:lnTo>
                  <a:lnTo>
                    <a:pt x="181610" y="1704340"/>
                  </a:lnTo>
                  <a:lnTo>
                    <a:pt x="212090" y="1756410"/>
                  </a:lnTo>
                  <a:lnTo>
                    <a:pt x="1968500" y="0"/>
                  </a:lnTo>
                  <a:close/>
                  <a:moveTo>
                    <a:pt x="2298700" y="0"/>
                  </a:moveTo>
                  <a:lnTo>
                    <a:pt x="2216150" y="0"/>
                  </a:lnTo>
                  <a:lnTo>
                    <a:pt x="302260" y="1913890"/>
                  </a:lnTo>
                  <a:lnTo>
                    <a:pt x="332740" y="1965960"/>
                  </a:lnTo>
                  <a:lnTo>
                    <a:pt x="2298700" y="0"/>
                  </a:lnTo>
                  <a:close/>
                  <a:moveTo>
                    <a:pt x="2421890" y="43180"/>
                  </a:moveTo>
                  <a:lnTo>
                    <a:pt x="2396490" y="0"/>
                  </a:lnTo>
                  <a:lnTo>
                    <a:pt x="2381250" y="0"/>
                  </a:lnTo>
                  <a:lnTo>
                    <a:pt x="361950" y="2018030"/>
                  </a:lnTo>
                  <a:lnTo>
                    <a:pt x="392430" y="2070100"/>
                  </a:lnTo>
                  <a:lnTo>
                    <a:pt x="2421890" y="43180"/>
                  </a:lnTo>
                  <a:close/>
                  <a:moveTo>
                    <a:pt x="2481580" y="147320"/>
                  </a:moveTo>
                  <a:lnTo>
                    <a:pt x="2451100" y="95250"/>
                  </a:lnTo>
                  <a:lnTo>
                    <a:pt x="424180" y="2123440"/>
                  </a:lnTo>
                  <a:lnTo>
                    <a:pt x="454660" y="2175510"/>
                  </a:lnTo>
                  <a:lnTo>
                    <a:pt x="2481580" y="147320"/>
                  </a:lnTo>
                  <a:close/>
                  <a:moveTo>
                    <a:pt x="1803400" y="0"/>
                  </a:moveTo>
                  <a:lnTo>
                    <a:pt x="1720850" y="0"/>
                  </a:lnTo>
                  <a:lnTo>
                    <a:pt x="120650" y="1598930"/>
                  </a:lnTo>
                  <a:lnTo>
                    <a:pt x="151130" y="1651000"/>
                  </a:lnTo>
                  <a:lnTo>
                    <a:pt x="1803400" y="0"/>
                  </a:lnTo>
                  <a:close/>
                  <a:moveTo>
                    <a:pt x="2542540" y="252730"/>
                  </a:moveTo>
                  <a:lnTo>
                    <a:pt x="2512060" y="200660"/>
                  </a:lnTo>
                  <a:lnTo>
                    <a:pt x="483870" y="2228850"/>
                  </a:lnTo>
                  <a:lnTo>
                    <a:pt x="514350" y="2280920"/>
                  </a:lnTo>
                  <a:lnTo>
                    <a:pt x="2542540" y="252730"/>
                  </a:lnTo>
                  <a:close/>
                  <a:moveTo>
                    <a:pt x="552450" y="424180"/>
                  </a:moveTo>
                  <a:lnTo>
                    <a:pt x="976630" y="0"/>
                  </a:lnTo>
                  <a:lnTo>
                    <a:pt x="894080" y="0"/>
                  </a:lnTo>
                  <a:lnTo>
                    <a:pt x="665480" y="228600"/>
                  </a:lnTo>
                  <a:lnTo>
                    <a:pt x="552450" y="424180"/>
                  </a:lnTo>
                  <a:close/>
                  <a:moveTo>
                    <a:pt x="2814320" y="723900"/>
                  </a:moveTo>
                  <a:lnTo>
                    <a:pt x="786130" y="2752090"/>
                  </a:lnTo>
                  <a:lnTo>
                    <a:pt x="796290" y="2771140"/>
                  </a:lnTo>
                  <a:lnTo>
                    <a:pt x="850900" y="2771140"/>
                  </a:lnTo>
                  <a:lnTo>
                    <a:pt x="2844800" y="777240"/>
                  </a:lnTo>
                  <a:lnTo>
                    <a:pt x="2814320" y="723900"/>
                  </a:lnTo>
                  <a:close/>
                  <a:moveTo>
                    <a:pt x="1141730" y="0"/>
                  </a:moveTo>
                  <a:lnTo>
                    <a:pt x="1059180" y="0"/>
                  </a:lnTo>
                  <a:lnTo>
                    <a:pt x="439420" y="619760"/>
                  </a:lnTo>
                  <a:lnTo>
                    <a:pt x="326390" y="815340"/>
                  </a:lnTo>
                  <a:lnTo>
                    <a:pt x="1141730" y="0"/>
                  </a:lnTo>
                  <a:close/>
                  <a:moveTo>
                    <a:pt x="1306830" y="0"/>
                  </a:moveTo>
                  <a:lnTo>
                    <a:pt x="1224280" y="0"/>
                  </a:lnTo>
                  <a:lnTo>
                    <a:pt x="213360" y="1010920"/>
                  </a:lnTo>
                  <a:lnTo>
                    <a:pt x="100330" y="1206500"/>
                  </a:lnTo>
                  <a:lnTo>
                    <a:pt x="1306830" y="0"/>
                  </a:lnTo>
                  <a:close/>
                  <a:moveTo>
                    <a:pt x="1638300" y="0"/>
                  </a:moveTo>
                  <a:lnTo>
                    <a:pt x="1555750" y="0"/>
                  </a:lnTo>
                  <a:lnTo>
                    <a:pt x="60960" y="1494790"/>
                  </a:lnTo>
                  <a:lnTo>
                    <a:pt x="91440" y="1546860"/>
                  </a:lnTo>
                  <a:lnTo>
                    <a:pt x="1638300" y="0"/>
                  </a:lnTo>
                  <a:close/>
                  <a:moveTo>
                    <a:pt x="1471930" y="0"/>
                  </a:moveTo>
                  <a:lnTo>
                    <a:pt x="1389380" y="0"/>
                  </a:lnTo>
                  <a:lnTo>
                    <a:pt x="0" y="1389380"/>
                  </a:lnTo>
                  <a:lnTo>
                    <a:pt x="30480" y="1441450"/>
                  </a:lnTo>
                  <a:lnTo>
                    <a:pt x="1471930" y="0"/>
                  </a:lnTo>
                  <a:close/>
                  <a:moveTo>
                    <a:pt x="778510" y="33020"/>
                  </a:moveTo>
                  <a:lnTo>
                    <a:pt x="811530" y="0"/>
                  </a:lnTo>
                  <a:lnTo>
                    <a:pt x="797560" y="0"/>
                  </a:lnTo>
                  <a:lnTo>
                    <a:pt x="778510" y="33020"/>
                  </a:lnTo>
                  <a:close/>
                  <a:moveTo>
                    <a:pt x="3153410" y="1459230"/>
                  </a:moveTo>
                  <a:lnTo>
                    <a:pt x="3196590" y="1385570"/>
                  </a:lnTo>
                  <a:lnTo>
                    <a:pt x="3177540" y="1352550"/>
                  </a:lnTo>
                  <a:lnTo>
                    <a:pt x="1760220" y="2771140"/>
                  </a:lnTo>
                  <a:lnTo>
                    <a:pt x="1842770" y="2771140"/>
                  </a:lnTo>
                  <a:lnTo>
                    <a:pt x="3153410" y="1459230"/>
                  </a:lnTo>
                  <a:close/>
                  <a:moveTo>
                    <a:pt x="3147060" y="1300480"/>
                  </a:moveTo>
                  <a:lnTo>
                    <a:pt x="3116580" y="1248410"/>
                  </a:lnTo>
                  <a:lnTo>
                    <a:pt x="1595120" y="2771140"/>
                  </a:lnTo>
                  <a:lnTo>
                    <a:pt x="1677670" y="2771140"/>
                  </a:lnTo>
                  <a:lnTo>
                    <a:pt x="3147060" y="1300480"/>
                  </a:lnTo>
                  <a:close/>
                  <a:moveTo>
                    <a:pt x="2928620" y="1850390"/>
                  </a:moveTo>
                  <a:lnTo>
                    <a:pt x="3041650" y="1654810"/>
                  </a:lnTo>
                  <a:lnTo>
                    <a:pt x="1925320" y="2771140"/>
                  </a:lnTo>
                  <a:lnTo>
                    <a:pt x="2007870" y="2771140"/>
                  </a:lnTo>
                  <a:lnTo>
                    <a:pt x="2928620" y="1850390"/>
                  </a:lnTo>
                  <a:close/>
                  <a:moveTo>
                    <a:pt x="2702560" y="2241550"/>
                  </a:moveTo>
                  <a:lnTo>
                    <a:pt x="2815590" y="2045970"/>
                  </a:lnTo>
                  <a:lnTo>
                    <a:pt x="2090420" y="2771140"/>
                  </a:lnTo>
                  <a:lnTo>
                    <a:pt x="2172970" y="2771140"/>
                  </a:lnTo>
                  <a:lnTo>
                    <a:pt x="2702560" y="2241550"/>
                  </a:lnTo>
                  <a:close/>
                  <a:moveTo>
                    <a:pt x="2476500" y="2632710"/>
                  </a:moveTo>
                  <a:lnTo>
                    <a:pt x="2589530" y="2437130"/>
                  </a:lnTo>
                  <a:lnTo>
                    <a:pt x="2255520" y="2771140"/>
                  </a:lnTo>
                  <a:lnTo>
                    <a:pt x="2338070" y="2771140"/>
                  </a:lnTo>
                  <a:lnTo>
                    <a:pt x="2476500" y="2632710"/>
                  </a:lnTo>
                  <a:close/>
                  <a:moveTo>
                    <a:pt x="3087370" y="1195070"/>
                  </a:moveTo>
                  <a:lnTo>
                    <a:pt x="3056890" y="1143000"/>
                  </a:lnTo>
                  <a:lnTo>
                    <a:pt x="1428750" y="2771140"/>
                  </a:lnTo>
                  <a:lnTo>
                    <a:pt x="1511300" y="2771140"/>
                  </a:lnTo>
                  <a:lnTo>
                    <a:pt x="3087370" y="1195070"/>
                  </a:lnTo>
                  <a:close/>
                  <a:moveTo>
                    <a:pt x="3026410" y="1090930"/>
                  </a:moveTo>
                  <a:lnTo>
                    <a:pt x="2995930" y="1038860"/>
                  </a:lnTo>
                  <a:lnTo>
                    <a:pt x="1263650" y="2771140"/>
                  </a:lnTo>
                  <a:lnTo>
                    <a:pt x="1346200" y="2771140"/>
                  </a:lnTo>
                  <a:lnTo>
                    <a:pt x="3026410" y="1090930"/>
                  </a:lnTo>
                  <a:close/>
                  <a:moveTo>
                    <a:pt x="2724150" y="566420"/>
                  </a:moveTo>
                  <a:lnTo>
                    <a:pt x="2693670" y="514350"/>
                  </a:lnTo>
                  <a:lnTo>
                    <a:pt x="665480" y="2542540"/>
                  </a:lnTo>
                  <a:lnTo>
                    <a:pt x="695960" y="2594610"/>
                  </a:lnTo>
                  <a:lnTo>
                    <a:pt x="2724150" y="566420"/>
                  </a:lnTo>
                  <a:close/>
                  <a:moveTo>
                    <a:pt x="2663190" y="462280"/>
                  </a:moveTo>
                  <a:lnTo>
                    <a:pt x="2632710" y="410210"/>
                  </a:lnTo>
                  <a:lnTo>
                    <a:pt x="604520" y="2438400"/>
                  </a:lnTo>
                  <a:lnTo>
                    <a:pt x="635000" y="2490470"/>
                  </a:lnTo>
                  <a:lnTo>
                    <a:pt x="2663190" y="462280"/>
                  </a:lnTo>
                  <a:close/>
                  <a:moveTo>
                    <a:pt x="2783840" y="671830"/>
                  </a:moveTo>
                  <a:lnTo>
                    <a:pt x="2753360" y="619760"/>
                  </a:lnTo>
                  <a:lnTo>
                    <a:pt x="726440" y="2646680"/>
                  </a:lnTo>
                  <a:lnTo>
                    <a:pt x="756920" y="2698750"/>
                  </a:lnTo>
                  <a:lnTo>
                    <a:pt x="2783840" y="671830"/>
                  </a:lnTo>
                  <a:close/>
                  <a:moveTo>
                    <a:pt x="2965450" y="985520"/>
                  </a:moveTo>
                  <a:lnTo>
                    <a:pt x="2934970" y="933450"/>
                  </a:lnTo>
                  <a:lnTo>
                    <a:pt x="1098550" y="2771140"/>
                  </a:lnTo>
                  <a:lnTo>
                    <a:pt x="1181100" y="2771140"/>
                  </a:lnTo>
                  <a:lnTo>
                    <a:pt x="2965450" y="985520"/>
                  </a:lnTo>
                  <a:close/>
                  <a:moveTo>
                    <a:pt x="2603500" y="356870"/>
                  </a:moveTo>
                  <a:lnTo>
                    <a:pt x="2573020" y="304800"/>
                  </a:lnTo>
                  <a:lnTo>
                    <a:pt x="544830" y="2332990"/>
                  </a:lnTo>
                  <a:lnTo>
                    <a:pt x="575310" y="2385060"/>
                  </a:lnTo>
                  <a:lnTo>
                    <a:pt x="2603500" y="356870"/>
                  </a:lnTo>
                  <a:close/>
                  <a:moveTo>
                    <a:pt x="2905760" y="881380"/>
                  </a:moveTo>
                  <a:lnTo>
                    <a:pt x="2875280" y="829310"/>
                  </a:lnTo>
                  <a:lnTo>
                    <a:pt x="933450" y="2771140"/>
                  </a:lnTo>
                  <a:lnTo>
                    <a:pt x="1016000" y="2771140"/>
                  </a:lnTo>
                  <a:lnTo>
                    <a:pt x="2905760" y="881380"/>
                  </a:lnTo>
                  <a:close/>
                </a:path>
              </a:pathLst>
            </a:custGeom>
            <a:solidFill>
              <a:srgbClr val="717273">
                <a:alpha val="19608"/>
              </a:srgbClr>
            </a:solidFill>
          </p:spPr>
        </p:sp>
      </p:grpSp>
      <p:grpSp>
        <p:nvGrpSpPr>
          <p:cNvPr name="Group 20" id="20"/>
          <p:cNvGrpSpPr/>
          <p:nvPr/>
        </p:nvGrpSpPr>
        <p:grpSpPr>
          <a:xfrm rot="0">
            <a:off x="12096787" y="2704048"/>
            <a:ext cx="5162513" cy="4878904"/>
            <a:chOff x="0" y="0"/>
            <a:chExt cx="1746332" cy="1650395"/>
          </a:xfrm>
        </p:grpSpPr>
        <p:sp>
          <p:nvSpPr>
            <p:cNvPr name="Freeform 21" id="21"/>
            <p:cNvSpPr/>
            <p:nvPr/>
          </p:nvSpPr>
          <p:spPr>
            <a:xfrm>
              <a:off x="0" y="0"/>
              <a:ext cx="1746332" cy="1650395"/>
            </a:xfrm>
            <a:custGeom>
              <a:avLst/>
              <a:gdLst/>
              <a:ahLst/>
              <a:cxnLst/>
              <a:rect r="r" b="b" t="t" l="l"/>
              <a:pathLst>
                <a:path h="1650395" w="1746332">
                  <a:moveTo>
                    <a:pt x="1621872" y="1650395"/>
                  </a:moveTo>
                  <a:lnTo>
                    <a:pt x="124460" y="1650395"/>
                  </a:lnTo>
                  <a:cubicBezTo>
                    <a:pt x="55880" y="1650395"/>
                    <a:pt x="0" y="1594515"/>
                    <a:pt x="0" y="1525935"/>
                  </a:cubicBezTo>
                  <a:lnTo>
                    <a:pt x="0" y="124460"/>
                  </a:lnTo>
                  <a:cubicBezTo>
                    <a:pt x="0" y="55880"/>
                    <a:pt x="55880" y="0"/>
                    <a:pt x="124460" y="0"/>
                  </a:cubicBezTo>
                  <a:lnTo>
                    <a:pt x="1621872" y="0"/>
                  </a:lnTo>
                  <a:cubicBezTo>
                    <a:pt x="1690452" y="0"/>
                    <a:pt x="1746332" y="55880"/>
                    <a:pt x="1746332" y="124460"/>
                  </a:cubicBezTo>
                  <a:lnTo>
                    <a:pt x="1746332" y="1525935"/>
                  </a:lnTo>
                  <a:cubicBezTo>
                    <a:pt x="1746332" y="1594515"/>
                    <a:pt x="1690452" y="1650395"/>
                    <a:pt x="1621872" y="1650395"/>
                  </a:cubicBezTo>
                  <a:close/>
                </a:path>
              </a:pathLst>
            </a:custGeom>
            <a:solidFill>
              <a:srgbClr val="FFFFFF"/>
            </a:solidFill>
          </p:spPr>
        </p:sp>
      </p:grpSp>
      <p:grpSp>
        <p:nvGrpSpPr>
          <p:cNvPr name="Group 22" id="22"/>
          <p:cNvGrpSpPr/>
          <p:nvPr/>
        </p:nvGrpSpPr>
        <p:grpSpPr>
          <a:xfrm rot="0">
            <a:off x="14261291" y="3223863"/>
            <a:ext cx="833504" cy="833504"/>
            <a:chOff x="0" y="0"/>
            <a:chExt cx="1111339" cy="1111339"/>
          </a:xfrm>
        </p:grpSpPr>
        <p:grpSp>
          <p:nvGrpSpPr>
            <p:cNvPr name="Group 23" id="23"/>
            <p:cNvGrpSpPr>
              <a:grpSpLocks noChangeAspect="true"/>
            </p:cNvGrpSpPr>
            <p:nvPr/>
          </p:nvGrpSpPr>
          <p:grpSpPr>
            <a:xfrm rot="0">
              <a:off x="0" y="0"/>
              <a:ext cx="1111339" cy="1111339"/>
              <a:chOff x="0" y="0"/>
              <a:chExt cx="6355080" cy="6355080"/>
            </a:xfrm>
          </p:grpSpPr>
          <p:sp>
            <p:nvSpPr>
              <p:cNvPr name="Freeform 24" id="24"/>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6F28"/>
              </a:solidFill>
            </p:spPr>
          </p:sp>
        </p:grpSp>
        <p:sp>
          <p:nvSpPr>
            <p:cNvPr name="TextBox 25" id="25"/>
            <p:cNvSpPr txBox="true"/>
            <p:nvPr/>
          </p:nvSpPr>
          <p:spPr>
            <a:xfrm rot="0">
              <a:off x="246393" y="313946"/>
              <a:ext cx="618552" cy="464397"/>
            </a:xfrm>
            <a:prstGeom prst="rect">
              <a:avLst/>
            </a:prstGeom>
          </p:spPr>
          <p:txBody>
            <a:bodyPr anchor="t" rtlCol="false" tIns="0" lIns="0" bIns="0" rIns="0">
              <a:spAutoFit/>
            </a:bodyPr>
            <a:lstStyle/>
            <a:p>
              <a:pPr algn="ctr" marL="0" indent="0" lvl="0">
                <a:lnSpc>
                  <a:spcPts val="2860"/>
                </a:lnSpc>
              </a:pPr>
              <a:r>
                <a:rPr lang="en-US" sz="2199" spc="-65">
                  <a:solidFill>
                    <a:srgbClr val="FF7B26"/>
                  </a:solidFill>
                  <a:latin typeface="Muli Bold Bold"/>
                </a:rPr>
                <a:t>3</a:t>
              </a:r>
            </a:p>
          </p:txBody>
        </p:sp>
      </p:grpSp>
      <p:grpSp>
        <p:nvGrpSpPr>
          <p:cNvPr name="Group 26" id="26"/>
          <p:cNvGrpSpPr/>
          <p:nvPr/>
        </p:nvGrpSpPr>
        <p:grpSpPr>
          <a:xfrm rot="0">
            <a:off x="1028700" y="8461753"/>
            <a:ext cx="8532052" cy="796547"/>
            <a:chOff x="0" y="0"/>
            <a:chExt cx="106650651" cy="9956838"/>
          </a:xfrm>
        </p:grpSpPr>
        <p:sp>
          <p:nvSpPr>
            <p:cNvPr name="Freeform 27" id="27"/>
            <p:cNvSpPr/>
            <p:nvPr/>
          </p:nvSpPr>
          <p:spPr>
            <a:xfrm>
              <a:off x="-12700" y="-12700"/>
              <a:ext cx="106676056" cy="9982238"/>
            </a:xfrm>
            <a:custGeom>
              <a:avLst/>
              <a:gdLst/>
              <a:ahLst/>
              <a:cxnLst/>
              <a:rect r="r" b="b" t="t" l="l"/>
              <a:pathLst>
                <a:path h="9982238" w="106676056">
                  <a:moveTo>
                    <a:pt x="105813721" y="0"/>
                  </a:moveTo>
                  <a:lnTo>
                    <a:pt x="862330" y="0"/>
                  </a:lnTo>
                  <a:cubicBezTo>
                    <a:pt x="389890" y="0"/>
                    <a:pt x="0" y="389890"/>
                    <a:pt x="0" y="862330"/>
                  </a:cubicBezTo>
                  <a:lnTo>
                    <a:pt x="0" y="9119908"/>
                  </a:lnTo>
                  <a:cubicBezTo>
                    <a:pt x="0" y="9592348"/>
                    <a:pt x="389890" y="9982238"/>
                    <a:pt x="862330" y="9982238"/>
                  </a:cubicBezTo>
                  <a:lnTo>
                    <a:pt x="105813721" y="9982238"/>
                  </a:lnTo>
                  <a:cubicBezTo>
                    <a:pt x="106286164" y="9982238"/>
                    <a:pt x="106676056" y="9592348"/>
                    <a:pt x="106676056" y="9119908"/>
                  </a:cubicBezTo>
                  <a:lnTo>
                    <a:pt x="106676056" y="862330"/>
                  </a:lnTo>
                  <a:cubicBezTo>
                    <a:pt x="106676056" y="389890"/>
                    <a:pt x="106286164" y="0"/>
                    <a:pt x="105813721" y="0"/>
                  </a:cubicBezTo>
                  <a:close/>
                  <a:moveTo>
                    <a:pt x="106485556" y="927100"/>
                  </a:moveTo>
                  <a:lnTo>
                    <a:pt x="106485556" y="9119908"/>
                  </a:lnTo>
                  <a:cubicBezTo>
                    <a:pt x="106485556" y="9486937"/>
                    <a:pt x="106180756" y="9791738"/>
                    <a:pt x="105813721" y="9791738"/>
                  </a:cubicBezTo>
                  <a:lnTo>
                    <a:pt x="862330" y="9791738"/>
                  </a:lnTo>
                  <a:cubicBezTo>
                    <a:pt x="495300" y="9791737"/>
                    <a:pt x="190500" y="9486937"/>
                    <a:pt x="190500" y="9119908"/>
                  </a:cubicBezTo>
                  <a:lnTo>
                    <a:pt x="190500" y="862330"/>
                  </a:lnTo>
                  <a:cubicBezTo>
                    <a:pt x="190500" y="495300"/>
                    <a:pt x="495300" y="190500"/>
                    <a:pt x="862330" y="190500"/>
                  </a:cubicBezTo>
                  <a:lnTo>
                    <a:pt x="105813721" y="190500"/>
                  </a:lnTo>
                  <a:cubicBezTo>
                    <a:pt x="106180756" y="190500"/>
                    <a:pt x="106485556" y="495300"/>
                    <a:pt x="106485556" y="862330"/>
                  </a:cubicBezTo>
                  <a:lnTo>
                    <a:pt x="106485556" y="927100"/>
                  </a:lnTo>
                  <a:close/>
                </a:path>
              </a:pathLst>
            </a:custGeom>
            <a:solidFill>
              <a:srgbClr val="FF6F28"/>
            </a:solidFill>
          </p:spPr>
        </p:sp>
      </p:grpSp>
      <p:grpSp>
        <p:nvGrpSpPr>
          <p:cNvPr name="Group 28" id="28"/>
          <p:cNvGrpSpPr/>
          <p:nvPr/>
        </p:nvGrpSpPr>
        <p:grpSpPr>
          <a:xfrm rot="0">
            <a:off x="1215302" y="8681252"/>
            <a:ext cx="346970" cy="346970"/>
            <a:chOff x="0" y="0"/>
            <a:chExt cx="462627" cy="462627"/>
          </a:xfrm>
        </p:grpSpPr>
        <p:grpSp>
          <p:nvGrpSpPr>
            <p:cNvPr name="Group 29" id="29"/>
            <p:cNvGrpSpPr/>
            <p:nvPr/>
          </p:nvGrpSpPr>
          <p:grpSpPr>
            <a:xfrm rot="0">
              <a:off x="0" y="0"/>
              <a:ext cx="462627" cy="462627"/>
              <a:chOff x="0" y="0"/>
              <a:chExt cx="6350000" cy="6350000"/>
            </a:xfrm>
          </p:grpSpPr>
          <p:sp>
            <p:nvSpPr>
              <p:cNvPr name="Freeform 30" id="3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6F28"/>
              </a:solidFill>
            </p:spPr>
          </p:sp>
        </p:grpSp>
        <p:pic>
          <p:nvPicPr>
            <p:cNvPr name="Picture 31" id="3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5880" y="138967"/>
              <a:ext cx="230867" cy="184694"/>
            </a:xfrm>
            <a:prstGeom prst="rect">
              <a:avLst/>
            </a:prstGeom>
          </p:spPr>
        </p:pic>
      </p:grpSp>
      <p:pic>
        <p:nvPicPr>
          <p:cNvPr name="Picture 32" id="32"/>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9008342" y="6643504"/>
            <a:ext cx="271316" cy="271316"/>
          </a:xfrm>
          <a:prstGeom prst="rect">
            <a:avLst/>
          </a:prstGeom>
        </p:spPr>
      </p:pic>
      <p:grpSp>
        <p:nvGrpSpPr>
          <p:cNvPr name="Group 33" id="33"/>
          <p:cNvGrpSpPr/>
          <p:nvPr/>
        </p:nvGrpSpPr>
        <p:grpSpPr>
          <a:xfrm rot="0">
            <a:off x="8992802" y="6495187"/>
            <a:ext cx="567950" cy="567950"/>
            <a:chOff x="0" y="0"/>
            <a:chExt cx="757267" cy="757267"/>
          </a:xfrm>
        </p:grpSpPr>
        <p:grpSp>
          <p:nvGrpSpPr>
            <p:cNvPr name="Group 34" id="34"/>
            <p:cNvGrpSpPr/>
            <p:nvPr/>
          </p:nvGrpSpPr>
          <p:grpSpPr>
            <a:xfrm rot="0">
              <a:off x="0" y="0"/>
              <a:ext cx="757267" cy="757267"/>
              <a:chOff x="0" y="0"/>
              <a:chExt cx="6350000" cy="6350000"/>
            </a:xfrm>
          </p:grpSpPr>
          <p:sp>
            <p:nvSpPr>
              <p:cNvPr name="Freeform 35" id="3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6F28"/>
              </a:solidFill>
            </p:spPr>
          </p:sp>
        </p:grpSp>
        <p:pic>
          <p:nvPicPr>
            <p:cNvPr name="Picture 36" id="3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89682" y="227473"/>
              <a:ext cx="377902" cy="302322"/>
            </a:xfrm>
            <a:prstGeom prst="rect">
              <a:avLst/>
            </a:prstGeom>
          </p:spPr>
        </p:pic>
      </p:grpSp>
      <p:grpSp>
        <p:nvGrpSpPr>
          <p:cNvPr name="Group 37" id="37"/>
          <p:cNvGrpSpPr/>
          <p:nvPr/>
        </p:nvGrpSpPr>
        <p:grpSpPr>
          <a:xfrm rot="0">
            <a:off x="14394068" y="6495187"/>
            <a:ext cx="567950" cy="567950"/>
            <a:chOff x="0" y="0"/>
            <a:chExt cx="757267" cy="757267"/>
          </a:xfrm>
        </p:grpSpPr>
        <p:grpSp>
          <p:nvGrpSpPr>
            <p:cNvPr name="Group 38" id="38"/>
            <p:cNvGrpSpPr/>
            <p:nvPr/>
          </p:nvGrpSpPr>
          <p:grpSpPr>
            <a:xfrm rot="0">
              <a:off x="0" y="0"/>
              <a:ext cx="757267" cy="757267"/>
              <a:chOff x="0" y="0"/>
              <a:chExt cx="6350000" cy="6350000"/>
            </a:xfrm>
          </p:grpSpPr>
          <p:sp>
            <p:nvSpPr>
              <p:cNvPr name="Freeform 39" id="3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6F28"/>
              </a:solidFill>
            </p:spPr>
          </p:sp>
        </p:grpSp>
        <p:pic>
          <p:nvPicPr>
            <p:cNvPr name="Picture 40" id="40"/>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89682" y="227473"/>
              <a:ext cx="377902" cy="302322"/>
            </a:xfrm>
            <a:prstGeom prst="rect">
              <a:avLst/>
            </a:prstGeom>
          </p:spPr>
        </p:pic>
      </p:grpSp>
      <p:grpSp>
        <p:nvGrpSpPr>
          <p:cNvPr name="Group 41" id="41"/>
          <p:cNvGrpSpPr/>
          <p:nvPr/>
        </p:nvGrpSpPr>
        <p:grpSpPr>
          <a:xfrm rot="0">
            <a:off x="12871713" y="8196694"/>
            <a:ext cx="4180612" cy="4180612"/>
            <a:chOff x="0" y="0"/>
            <a:chExt cx="1270000" cy="1270000"/>
          </a:xfrm>
        </p:grpSpPr>
        <p:sp>
          <p:nvSpPr>
            <p:cNvPr name="Freeform 42" id="42"/>
            <p:cNvSpPr/>
            <p:nvPr/>
          </p:nvSpPr>
          <p:spPr>
            <a:xfrm>
              <a:off x="0" y="0"/>
              <a:ext cx="1270000" cy="1270000"/>
            </a:xfrm>
            <a:custGeom>
              <a:avLst/>
              <a:gdLst/>
              <a:ahLst/>
              <a:cxnLst/>
              <a:rect r="r" b="b" t="t" l="l"/>
              <a:pathLst>
                <a:path h="1270000" w="1270000">
                  <a:moveTo>
                    <a:pt x="235966" y="0"/>
                  </a:moveTo>
                  <a:lnTo>
                    <a:pt x="0" y="235966"/>
                  </a:lnTo>
                  <a:lnTo>
                    <a:pt x="0" y="1034034"/>
                  </a:lnTo>
                  <a:lnTo>
                    <a:pt x="235966" y="1270000"/>
                  </a:lnTo>
                  <a:lnTo>
                    <a:pt x="1034034" y="1270000"/>
                  </a:lnTo>
                  <a:lnTo>
                    <a:pt x="1270000" y="1034034"/>
                  </a:lnTo>
                  <a:lnTo>
                    <a:pt x="1270000" y="235966"/>
                  </a:lnTo>
                  <a:lnTo>
                    <a:pt x="1034034" y="0"/>
                  </a:lnTo>
                  <a:close/>
                  <a:moveTo>
                    <a:pt x="257048" y="44069"/>
                  </a:moveTo>
                  <a:lnTo>
                    <a:pt x="1012952" y="44069"/>
                  </a:lnTo>
                  <a:lnTo>
                    <a:pt x="1225931" y="257048"/>
                  </a:lnTo>
                  <a:lnTo>
                    <a:pt x="1225931" y="1012952"/>
                  </a:lnTo>
                  <a:lnTo>
                    <a:pt x="1012952" y="1225931"/>
                  </a:lnTo>
                  <a:lnTo>
                    <a:pt x="257048" y="1225931"/>
                  </a:lnTo>
                  <a:lnTo>
                    <a:pt x="44069" y="1012952"/>
                  </a:lnTo>
                  <a:lnTo>
                    <a:pt x="44069" y="257048"/>
                  </a:lnTo>
                  <a:close/>
                </a:path>
              </a:pathLst>
            </a:custGeom>
            <a:solidFill>
              <a:srgbClr val="EE8F42">
                <a:alpha val="26667"/>
              </a:srgbClr>
            </a:solidFill>
          </p:spPr>
        </p:sp>
      </p:grpSp>
      <p:sp>
        <p:nvSpPr>
          <p:cNvPr name="TextBox 43" id="43"/>
          <p:cNvSpPr txBox="true"/>
          <p:nvPr/>
        </p:nvSpPr>
        <p:spPr>
          <a:xfrm rot="0">
            <a:off x="1028700" y="1028700"/>
            <a:ext cx="10696557" cy="1219200"/>
          </a:xfrm>
          <a:prstGeom prst="rect">
            <a:avLst/>
          </a:prstGeom>
        </p:spPr>
        <p:txBody>
          <a:bodyPr anchor="t" rtlCol="false" tIns="0" lIns="0" bIns="0" rIns="0">
            <a:spAutoFit/>
          </a:bodyPr>
          <a:lstStyle/>
          <a:p>
            <a:pPr marL="0" indent="0" lvl="0">
              <a:lnSpc>
                <a:spcPts val="9600"/>
              </a:lnSpc>
            </a:pPr>
            <a:r>
              <a:rPr lang="en-US" sz="8000" spc="-160">
                <a:solidFill>
                  <a:srgbClr val="191919"/>
                </a:solidFill>
                <a:latin typeface="Montserrat Extra-Bold Bold"/>
              </a:rPr>
              <a:t>Encoding</a:t>
            </a:r>
          </a:p>
        </p:txBody>
      </p:sp>
      <p:grpSp>
        <p:nvGrpSpPr>
          <p:cNvPr name="Group 44" id="44"/>
          <p:cNvGrpSpPr/>
          <p:nvPr/>
        </p:nvGrpSpPr>
        <p:grpSpPr>
          <a:xfrm rot="0">
            <a:off x="1562272" y="4536409"/>
            <a:ext cx="4095368" cy="1619129"/>
            <a:chOff x="0" y="0"/>
            <a:chExt cx="5460491" cy="2158838"/>
          </a:xfrm>
        </p:grpSpPr>
        <p:sp>
          <p:nvSpPr>
            <p:cNvPr name="TextBox 45" id="45"/>
            <p:cNvSpPr txBox="true"/>
            <p:nvPr/>
          </p:nvSpPr>
          <p:spPr>
            <a:xfrm rot="0">
              <a:off x="0" y="-28575"/>
              <a:ext cx="5460491" cy="1298575"/>
            </a:xfrm>
            <a:prstGeom prst="rect">
              <a:avLst/>
            </a:prstGeom>
          </p:spPr>
          <p:txBody>
            <a:bodyPr anchor="t" rtlCol="false" tIns="0" lIns="0" bIns="0" rIns="0">
              <a:spAutoFit/>
            </a:bodyPr>
            <a:lstStyle/>
            <a:p>
              <a:pPr algn="ctr" marL="0" indent="0" lvl="0">
                <a:lnSpc>
                  <a:spcPts val="3899"/>
                </a:lnSpc>
              </a:pPr>
              <a:r>
                <a:rPr lang="en-US" sz="2999" spc="29">
                  <a:solidFill>
                    <a:srgbClr val="191919"/>
                  </a:solidFill>
                  <a:latin typeface="Montserrat Classic"/>
                </a:rPr>
                <a:t>NUMERICAL ENCODING</a:t>
              </a:r>
            </a:p>
          </p:txBody>
        </p:sp>
        <p:sp>
          <p:nvSpPr>
            <p:cNvPr name="TextBox 46" id="46"/>
            <p:cNvSpPr txBox="true"/>
            <p:nvPr/>
          </p:nvSpPr>
          <p:spPr>
            <a:xfrm rot="0">
              <a:off x="0" y="1643932"/>
              <a:ext cx="5460491" cy="514906"/>
            </a:xfrm>
            <a:prstGeom prst="rect">
              <a:avLst/>
            </a:prstGeom>
          </p:spPr>
          <p:txBody>
            <a:bodyPr anchor="t" rtlCol="false" tIns="0" lIns="0" bIns="0" rIns="0">
              <a:spAutoFit/>
            </a:bodyPr>
            <a:lstStyle/>
            <a:p>
              <a:pPr algn="ctr">
                <a:lnSpc>
                  <a:spcPts val="3219"/>
                </a:lnSpc>
                <a:spcBef>
                  <a:spcPct val="0"/>
                </a:spcBef>
              </a:pPr>
              <a:r>
                <a:rPr lang="en-US" sz="2299">
                  <a:solidFill>
                    <a:srgbClr val="191919"/>
                  </a:solidFill>
                  <a:latin typeface="Muli Regular"/>
                </a:rPr>
                <a:t>StandardScaler</a:t>
              </a:r>
            </a:p>
          </p:txBody>
        </p:sp>
      </p:grpSp>
      <p:grpSp>
        <p:nvGrpSpPr>
          <p:cNvPr name="Group 47" id="47"/>
          <p:cNvGrpSpPr/>
          <p:nvPr/>
        </p:nvGrpSpPr>
        <p:grpSpPr>
          <a:xfrm rot="0">
            <a:off x="7096316" y="4536409"/>
            <a:ext cx="4095368" cy="1619128"/>
            <a:chOff x="0" y="0"/>
            <a:chExt cx="5460491" cy="2158838"/>
          </a:xfrm>
        </p:grpSpPr>
        <p:sp>
          <p:nvSpPr>
            <p:cNvPr name="TextBox 48" id="48"/>
            <p:cNvSpPr txBox="true"/>
            <p:nvPr/>
          </p:nvSpPr>
          <p:spPr>
            <a:xfrm rot="0">
              <a:off x="0" y="-38100"/>
              <a:ext cx="5460491" cy="1308100"/>
            </a:xfrm>
            <a:prstGeom prst="rect">
              <a:avLst/>
            </a:prstGeom>
          </p:spPr>
          <p:txBody>
            <a:bodyPr anchor="t" rtlCol="false" tIns="0" lIns="0" bIns="0" rIns="0">
              <a:spAutoFit/>
            </a:bodyPr>
            <a:lstStyle/>
            <a:p>
              <a:pPr algn="ctr" marL="0" indent="0" lvl="0">
                <a:lnSpc>
                  <a:spcPts val="3900"/>
                </a:lnSpc>
              </a:pPr>
              <a:r>
                <a:rPr lang="en-US" sz="3000" spc="30">
                  <a:solidFill>
                    <a:srgbClr val="191919"/>
                  </a:solidFill>
                  <a:latin typeface="Montserrat Classic"/>
                </a:rPr>
                <a:t>CATEGORICAL ENCODING</a:t>
              </a:r>
            </a:p>
          </p:txBody>
        </p:sp>
        <p:sp>
          <p:nvSpPr>
            <p:cNvPr name="TextBox 49" id="49"/>
            <p:cNvSpPr txBox="true"/>
            <p:nvPr/>
          </p:nvSpPr>
          <p:spPr>
            <a:xfrm rot="0">
              <a:off x="0" y="1643932"/>
              <a:ext cx="5460491" cy="514906"/>
            </a:xfrm>
            <a:prstGeom prst="rect">
              <a:avLst/>
            </a:prstGeom>
          </p:spPr>
          <p:txBody>
            <a:bodyPr anchor="t" rtlCol="false" tIns="0" lIns="0" bIns="0" rIns="0">
              <a:spAutoFit/>
            </a:bodyPr>
            <a:lstStyle/>
            <a:p>
              <a:pPr algn="ctr">
                <a:lnSpc>
                  <a:spcPts val="3219"/>
                </a:lnSpc>
                <a:spcBef>
                  <a:spcPct val="0"/>
                </a:spcBef>
              </a:pPr>
              <a:r>
                <a:rPr lang="en-US" sz="2299">
                  <a:solidFill>
                    <a:srgbClr val="191919"/>
                  </a:solidFill>
                  <a:latin typeface="Muli Regular"/>
                </a:rPr>
                <a:t>OneHotEncoder</a:t>
              </a:r>
            </a:p>
          </p:txBody>
        </p:sp>
      </p:grpSp>
      <p:grpSp>
        <p:nvGrpSpPr>
          <p:cNvPr name="Group 50" id="50"/>
          <p:cNvGrpSpPr/>
          <p:nvPr/>
        </p:nvGrpSpPr>
        <p:grpSpPr>
          <a:xfrm rot="0">
            <a:off x="12630359" y="4536409"/>
            <a:ext cx="4095368" cy="1619129"/>
            <a:chOff x="0" y="0"/>
            <a:chExt cx="5460491" cy="2158838"/>
          </a:xfrm>
        </p:grpSpPr>
        <p:sp>
          <p:nvSpPr>
            <p:cNvPr name="TextBox 51" id="51"/>
            <p:cNvSpPr txBox="true"/>
            <p:nvPr/>
          </p:nvSpPr>
          <p:spPr>
            <a:xfrm rot="0">
              <a:off x="0" y="-28575"/>
              <a:ext cx="5460491" cy="1298575"/>
            </a:xfrm>
            <a:prstGeom prst="rect">
              <a:avLst/>
            </a:prstGeom>
          </p:spPr>
          <p:txBody>
            <a:bodyPr anchor="t" rtlCol="false" tIns="0" lIns="0" bIns="0" rIns="0">
              <a:spAutoFit/>
            </a:bodyPr>
            <a:lstStyle/>
            <a:p>
              <a:pPr algn="ctr">
                <a:lnSpc>
                  <a:spcPts val="3899"/>
                </a:lnSpc>
              </a:pPr>
              <a:r>
                <a:rPr lang="en-US" sz="2999" spc="29">
                  <a:solidFill>
                    <a:srgbClr val="191919"/>
                  </a:solidFill>
                  <a:latin typeface="Montserrat Classic"/>
                </a:rPr>
                <a:t>BINARY</a:t>
              </a:r>
            </a:p>
            <a:p>
              <a:pPr algn="ctr" marL="0" indent="0" lvl="0">
                <a:lnSpc>
                  <a:spcPts val="3899"/>
                </a:lnSpc>
              </a:pPr>
              <a:r>
                <a:rPr lang="en-US" sz="2999" spc="29">
                  <a:solidFill>
                    <a:srgbClr val="191919"/>
                  </a:solidFill>
                  <a:latin typeface="Montserrat Classic"/>
                </a:rPr>
                <a:t>ENCODING</a:t>
              </a:r>
            </a:p>
          </p:txBody>
        </p:sp>
        <p:sp>
          <p:nvSpPr>
            <p:cNvPr name="TextBox 52" id="52"/>
            <p:cNvSpPr txBox="true"/>
            <p:nvPr/>
          </p:nvSpPr>
          <p:spPr>
            <a:xfrm rot="0">
              <a:off x="0" y="1643932"/>
              <a:ext cx="5460491" cy="514906"/>
            </a:xfrm>
            <a:prstGeom prst="rect">
              <a:avLst/>
            </a:prstGeom>
          </p:spPr>
          <p:txBody>
            <a:bodyPr anchor="t" rtlCol="false" tIns="0" lIns="0" bIns="0" rIns="0">
              <a:spAutoFit/>
            </a:bodyPr>
            <a:lstStyle/>
            <a:p>
              <a:pPr algn="ctr">
                <a:lnSpc>
                  <a:spcPts val="3219"/>
                </a:lnSpc>
                <a:spcBef>
                  <a:spcPct val="0"/>
                </a:spcBef>
              </a:pPr>
              <a:r>
                <a:rPr lang="en-US" sz="2299">
                  <a:solidFill>
                    <a:srgbClr val="191919"/>
                  </a:solidFill>
                  <a:latin typeface="Muli Regular"/>
                </a:rPr>
                <a:t>BinaryEncoder</a:t>
              </a:r>
            </a:p>
          </p:txBody>
        </p:sp>
      </p:grpSp>
      <p:sp>
        <p:nvSpPr>
          <p:cNvPr name="TextBox 53" id="53"/>
          <p:cNvSpPr txBox="true"/>
          <p:nvPr/>
        </p:nvSpPr>
        <p:spPr>
          <a:xfrm rot="0">
            <a:off x="1778034" y="8662202"/>
            <a:ext cx="8826359" cy="354251"/>
          </a:xfrm>
          <a:prstGeom prst="rect">
            <a:avLst/>
          </a:prstGeom>
        </p:spPr>
        <p:txBody>
          <a:bodyPr anchor="t" rtlCol="false" tIns="0" lIns="0" bIns="0" rIns="0">
            <a:spAutoFit/>
          </a:bodyPr>
          <a:lstStyle/>
          <a:p>
            <a:pPr marL="0" indent="0" lvl="0">
              <a:lnSpc>
                <a:spcPts val="2860"/>
              </a:lnSpc>
            </a:pPr>
            <a:r>
              <a:rPr lang="en-US" sz="2199" spc="-65">
                <a:solidFill>
                  <a:srgbClr val="191919"/>
                </a:solidFill>
                <a:latin typeface="Montserrat Classic Bold"/>
              </a:rPr>
              <a:t>The following encoding are applied to both approaches.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28700" y="1028700"/>
            <a:ext cx="4111314" cy="4111314"/>
            <a:chOff x="0" y="0"/>
            <a:chExt cx="6355080" cy="6355080"/>
          </a:xfrm>
        </p:grpSpPr>
        <p:sp>
          <p:nvSpPr>
            <p:cNvPr name="Freeform 3" id="3"/>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BC046"/>
            </a:solidFill>
          </p:spPr>
        </p:sp>
      </p:grpSp>
      <p:grpSp>
        <p:nvGrpSpPr>
          <p:cNvPr name="Group 4" id="4"/>
          <p:cNvGrpSpPr>
            <a:grpSpLocks noChangeAspect="true"/>
          </p:cNvGrpSpPr>
          <p:nvPr/>
        </p:nvGrpSpPr>
        <p:grpSpPr>
          <a:xfrm rot="0">
            <a:off x="7088343" y="3087843"/>
            <a:ext cx="4111314" cy="4111314"/>
            <a:chOff x="0" y="0"/>
            <a:chExt cx="6355080" cy="6355080"/>
          </a:xfrm>
        </p:grpSpPr>
        <p:sp>
          <p:nvSpPr>
            <p:cNvPr name="Freeform 5" id="5"/>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90AC8E"/>
            </a:solidFill>
          </p:spPr>
        </p:sp>
      </p:grpSp>
      <p:grpSp>
        <p:nvGrpSpPr>
          <p:cNvPr name="Group 6" id="6"/>
          <p:cNvGrpSpPr>
            <a:grpSpLocks noChangeAspect="true"/>
          </p:cNvGrpSpPr>
          <p:nvPr/>
        </p:nvGrpSpPr>
        <p:grpSpPr>
          <a:xfrm rot="0">
            <a:off x="13147986" y="5140014"/>
            <a:ext cx="4111314" cy="4111314"/>
            <a:chOff x="0" y="0"/>
            <a:chExt cx="6355080" cy="6355080"/>
          </a:xfrm>
        </p:grpSpPr>
        <p:sp>
          <p:nvSpPr>
            <p:cNvPr name="Freeform 7" id="7"/>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B1A4"/>
            </a:solidFill>
          </p:spPr>
        </p:sp>
      </p:gr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668242" y="5482249"/>
            <a:ext cx="2943545" cy="1460734"/>
          </a:xfrm>
          <a:prstGeom prst="rect">
            <a:avLst/>
          </a:prstGeom>
        </p:spPr>
      </p:pic>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937435" y="7246782"/>
            <a:ext cx="2943545" cy="1460734"/>
          </a:xfrm>
          <a:prstGeom prst="rect">
            <a:avLst/>
          </a:prstGeom>
        </p:spPr>
      </p:pic>
      <p:grpSp>
        <p:nvGrpSpPr>
          <p:cNvPr name="Group 10" id="10"/>
          <p:cNvGrpSpPr/>
          <p:nvPr/>
        </p:nvGrpSpPr>
        <p:grpSpPr>
          <a:xfrm rot="0">
            <a:off x="6155190" y="610099"/>
            <a:ext cx="16873209" cy="837203"/>
            <a:chOff x="0" y="0"/>
            <a:chExt cx="68853044" cy="3416300"/>
          </a:xfrm>
        </p:grpSpPr>
        <p:sp>
          <p:nvSpPr>
            <p:cNvPr name="Freeform 11" id="11"/>
            <p:cNvSpPr/>
            <p:nvPr/>
          </p:nvSpPr>
          <p:spPr>
            <a:xfrm>
              <a:off x="0" y="0"/>
              <a:ext cx="68853044" cy="3416300"/>
            </a:xfrm>
            <a:custGeom>
              <a:avLst/>
              <a:gdLst/>
              <a:ahLst/>
              <a:cxnLst/>
              <a:rect r="r" b="b" t="t" l="l"/>
              <a:pathLst>
                <a:path h="3416300" w="68853044">
                  <a:moveTo>
                    <a:pt x="39447428" y="0"/>
                  </a:moveTo>
                  <a:lnTo>
                    <a:pt x="993140" y="0"/>
                  </a:lnTo>
                  <a:lnTo>
                    <a:pt x="3810" y="1699260"/>
                  </a:lnTo>
                  <a:lnTo>
                    <a:pt x="0" y="1706880"/>
                  </a:lnTo>
                  <a:lnTo>
                    <a:pt x="993140" y="3416300"/>
                  </a:lnTo>
                  <a:lnTo>
                    <a:pt x="68853044" y="3416300"/>
                  </a:lnTo>
                  <a:lnTo>
                    <a:pt x="68853044" y="0"/>
                  </a:lnTo>
                  <a:lnTo>
                    <a:pt x="39447422" y="0"/>
                  </a:lnTo>
                  <a:close/>
                  <a:moveTo>
                    <a:pt x="68827644" y="3390900"/>
                  </a:moveTo>
                  <a:lnTo>
                    <a:pt x="1007110" y="3390900"/>
                  </a:lnTo>
                  <a:lnTo>
                    <a:pt x="29210" y="1708150"/>
                  </a:lnTo>
                  <a:lnTo>
                    <a:pt x="1007110" y="25400"/>
                  </a:lnTo>
                  <a:lnTo>
                    <a:pt x="68827644" y="25400"/>
                  </a:lnTo>
                  <a:lnTo>
                    <a:pt x="68827644" y="3390900"/>
                  </a:lnTo>
                  <a:close/>
                  <a:moveTo>
                    <a:pt x="39447428" y="177800"/>
                  </a:moveTo>
                  <a:lnTo>
                    <a:pt x="68675244" y="177800"/>
                  </a:lnTo>
                  <a:lnTo>
                    <a:pt x="68675244" y="3263900"/>
                  </a:lnTo>
                  <a:lnTo>
                    <a:pt x="1098550" y="3263900"/>
                  </a:lnTo>
                  <a:lnTo>
                    <a:pt x="201930" y="1720850"/>
                  </a:lnTo>
                  <a:lnTo>
                    <a:pt x="1098550" y="177800"/>
                  </a:lnTo>
                  <a:lnTo>
                    <a:pt x="39447425" y="177800"/>
                  </a:lnTo>
                  <a:close/>
                </a:path>
              </a:pathLst>
            </a:custGeom>
            <a:solidFill>
              <a:srgbClr val="90AC8E">
                <a:alpha val="38824"/>
              </a:srgbClr>
            </a:solidFill>
          </p:spPr>
        </p:sp>
      </p:grpSp>
      <p:sp>
        <p:nvSpPr>
          <p:cNvPr name="TextBox 12" id="12"/>
          <p:cNvSpPr txBox="true"/>
          <p:nvPr/>
        </p:nvSpPr>
        <p:spPr>
          <a:xfrm rot="0">
            <a:off x="1028700" y="2758642"/>
            <a:ext cx="4111314" cy="584756"/>
          </a:xfrm>
          <a:prstGeom prst="rect">
            <a:avLst/>
          </a:prstGeom>
        </p:spPr>
        <p:txBody>
          <a:bodyPr anchor="t" rtlCol="false" tIns="0" lIns="0" bIns="0" rIns="0">
            <a:spAutoFit/>
          </a:bodyPr>
          <a:lstStyle/>
          <a:p>
            <a:pPr algn="ctr">
              <a:lnSpc>
                <a:spcPts val="4759"/>
              </a:lnSpc>
            </a:pPr>
            <a:r>
              <a:rPr lang="en-US" sz="3399">
                <a:solidFill>
                  <a:srgbClr val="000000"/>
                </a:solidFill>
                <a:latin typeface="Montserrat Extra-Bold"/>
              </a:rPr>
              <a:t>Encoding</a:t>
            </a:r>
          </a:p>
        </p:txBody>
      </p:sp>
      <p:sp>
        <p:nvSpPr>
          <p:cNvPr name="TextBox 13" id="13"/>
          <p:cNvSpPr txBox="true"/>
          <p:nvPr/>
        </p:nvSpPr>
        <p:spPr>
          <a:xfrm rot="0">
            <a:off x="7431038" y="4515564"/>
            <a:ext cx="3425925" cy="1189196"/>
          </a:xfrm>
          <a:prstGeom prst="rect">
            <a:avLst/>
          </a:prstGeom>
        </p:spPr>
        <p:txBody>
          <a:bodyPr anchor="t" rtlCol="false" tIns="0" lIns="0" bIns="0" rIns="0">
            <a:spAutoFit/>
          </a:bodyPr>
          <a:lstStyle/>
          <a:p>
            <a:pPr algn="ctr">
              <a:lnSpc>
                <a:spcPts val="4759"/>
              </a:lnSpc>
            </a:pPr>
            <a:r>
              <a:rPr lang="en-US" sz="3399">
                <a:solidFill>
                  <a:srgbClr val="000000"/>
                </a:solidFill>
                <a:latin typeface="Montserrat Extra-Bold"/>
              </a:rPr>
              <a:t>Split Train &amp; </a:t>
            </a:r>
          </a:p>
          <a:p>
            <a:pPr algn="ctr">
              <a:lnSpc>
                <a:spcPts val="4759"/>
              </a:lnSpc>
            </a:pPr>
            <a:r>
              <a:rPr lang="en-US" sz="3399">
                <a:solidFill>
                  <a:srgbClr val="000000"/>
                </a:solidFill>
                <a:latin typeface="Montserrat Extra-Bold"/>
              </a:rPr>
              <a:t>Test Sets</a:t>
            </a:r>
          </a:p>
        </p:txBody>
      </p:sp>
      <p:sp>
        <p:nvSpPr>
          <p:cNvPr name="TextBox 14" id="14"/>
          <p:cNvSpPr txBox="true"/>
          <p:nvPr/>
        </p:nvSpPr>
        <p:spPr>
          <a:xfrm rot="0">
            <a:off x="13147986" y="6567736"/>
            <a:ext cx="4111314" cy="1189196"/>
          </a:xfrm>
          <a:prstGeom prst="rect">
            <a:avLst/>
          </a:prstGeom>
        </p:spPr>
        <p:txBody>
          <a:bodyPr anchor="t" rtlCol="false" tIns="0" lIns="0" bIns="0" rIns="0">
            <a:spAutoFit/>
          </a:bodyPr>
          <a:lstStyle/>
          <a:p>
            <a:pPr algn="ctr">
              <a:lnSpc>
                <a:spcPts val="4759"/>
              </a:lnSpc>
            </a:pPr>
            <a:r>
              <a:rPr lang="en-US" sz="3399">
                <a:solidFill>
                  <a:srgbClr val="000000"/>
                </a:solidFill>
                <a:latin typeface="Montserrat Extra-Bold"/>
              </a:rPr>
              <a:t>Random</a:t>
            </a:r>
          </a:p>
          <a:p>
            <a:pPr algn="ctr">
              <a:lnSpc>
                <a:spcPts val="4759"/>
              </a:lnSpc>
            </a:pPr>
            <a:r>
              <a:rPr lang="en-US" sz="3399">
                <a:solidFill>
                  <a:srgbClr val="000000"/>
                </a:solidFill>
                <a:latin typeface="Montserrat Extra-Bold"/>
              </a:rPr>
              <a:t>OverSampling</a:t>
            </a:r>
          </a:p>
        </p:txBody>
      </p:sp>
      <p:sp>
        <p:nvSpPr>
          <p:cNvPr name="TextBox 15" id="15"/>
          <p:cNvSpPr txBox="true"/>
          <p:nvPr/>
        </p:nvSpPr>
        <p:spPr>
          <a:xfrm rot="0">
            <a:off x="12418473" y="3393043"/>
            <a:ext cx="5570339" cy="1189196"/>
          </a:xfrm>
          <a:prstGeom prst="rect">
            <a:avLst/>
          </a:prstGeom>
        </p:spPr>
        <p:txBody>
          <a:bodyPr anchor="t" rtlCol="false" tIns="0" lIns="0" bIns="0" rIns="0">
            <a:spAutoFit/>
          </a:bodyPr>
          <a:lstStyle/>
          <a:p>
            <a:pPr algn="ctr">
              <a:lnSpc>
                <a:spcPts val="4759"/>
              </a:lnSpc>
            </a:pPr>
            <a:r>
              <a:rPr lang="en-US" sz="3399">
                <a:solidFill>
                  <a:srgbClr val="000000"/>
                </a:solidFill>
                <a:latin typeface="Montserrat Classic"/>
              </a:rPr>
              <a:t>Technique used to </a:t>
            </a:r>
          </a:p>
          <a:p>
            <a:pPr algn="ctr">
              <a:lnSpc>
                <a:spcPts val="4759"/>
              </a:lnSpc>
            </a:pPr>
            <a:r>
              <a:rPr lang="en-US" sz="3399">
                <a:solidFill>
                  <a:srgbClr val="000000"/>
                </a:solidFill>
                <a:latin typeface="Montserrat Classic"/>
              </a:rPr>
              <a:t>alleviate imbalanced data</a:t>
            </a:r>
          </a:p>
        </p:txBody>
      </p:sp>
      <p:sp>
        <p:nvSpPr>
          <p:cNvPr name="AutoShape 16" id="16"/>
          <p:cNvSpPr/>
          <p:nvPr/>
        </p:nvSpPr>
        <p:spPr>
          <a:xfrm rot="0">
            <a:off x="938798" y="9602903"/>
            <a:ext cx="16320502" cy="0"/>
          </a:xfrm>
          <a:prstGeom prst="line">
            <a:avLst/>
          </a:prstGeom>
          <a:ln cap="rnd" w="47625">
            <a:solidFill>
              <a:srgbClr val="000000">
                <a:alpha val="25882"/>
              </a:srgbClr>
            </a:solidFill>
            <a:prstDash val="solid"/>
            <a:headEnd type="none" len="sm" w="sm"/>
            <a:tailEnd type="none" len="sm" w="sm"/>
          </a:ln>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sp>
        <p:nvSpPr>
          <p:cNvPr name="AutoShape 2" id="2"/>
          <p:cNvSpPr/>
          <p:nvPr/>
        </p:nvSpPr>
        <p:spPr>
          <a:xfrm rot="0">
            <a:off x="1028700" y="8968067"/>
            <a:ext cx="16230600" cy="41142"/>
          </a:xfrm>
          <a:prstGeom prst="rect">
            <a:avLst/>
          </a:prstGeom>
          <a:solidFill>
            <a:srgbClr val="000000"/>
          </a:solidFill>
        </p:spPr>
      </p:sp>
      <p:sp>
        <p:nvSpPr>
          <p:cNvPr name="TextBox 3" id="3"/>
          <p:cNvSpPr txBox="true"/>
          <p:nvPr/>
        </p:nvSpPr>
        <p:spPr>
          <a:xfrm rot="0">
            <a:off x="10865133" y="9454346"/>
            <a:ext cx="6394167" cy="312360"/>
          </a:xfrm>
          <a:prstGeom prst="rect">
            <a:avLst/>
          </a:prstGeom>
        </p:spPr>
        <p:txBody>
          <a:bodyPr anchor="t" rtlCol="false" tIns="0" lIns="0" bIns="0" rIns="0">
            <a:spAutoFit/>
          </a:bodyPr>
          <a:lstStyle/>
          <a:p>
            <a:pPr algn="r">
              <a:lnSpc>
                <a:spcPts val="2520"/>
              </a:lnSpc>
              <a:spcBef>
                <a:spcPct val="0"/>
              </a:spcBef>
            </a:pPr>
            <a:r>
              <a:rPr lang="en-US" sz="1800">
                <a:solidFill>
                  <a:srgbClr val="000000"/>
                </a:solidFill>
                <a:latin typeface="Inter"/>
              </a:rPr>
              <a:t>BANK MARKETING CAMPAIGN</a:t>
            </a:r>
          </a:p>
        </p:txBody>
      </p:sp>
      <p:sp>
        <p:nvSpPr>
          <p:cNvPr name="TextBox 4" id="4"/>
          <p:cNvSpPr txBox="true"/>
          <p:nvPr/>
        </p:nvSpPr>
        <p:spPr>
          <a:xfrm rot="0">
            <a:off x="1073177" y="4093886"/>
            <a:ext cx="6721298" cy="2260600"/>
          </a:xfrm>
          <a:prstGeom prst="rect">
            <a:avLst/>
          </a:prstGeom>
        </p:spPr>
        <p:txBody>
          <a:bodyPr anchor="t" rtlCol="false" tIns="0" lIns="0" bIns="0" rIns="0">
            <a:spAutoFit/>
          </a:bodyPr>
          <a:lstStyle/>
          <a:p>
            <a:pPr>
              <a:lnSpc>
                <a:spcPts val="8800"/>
              </a:lnSpc>
            </a:pPr>
            <a:r>
              <a:rPr lang="en-US" sz="8000">
                <a:solidFill>
                  <a:srgbClr val="000000"/>
                </a:solidFill>
                <a:latin typeface="Montserrat Extra-Bold Bold"/>
              </a:rPr>
              <a:t>Model Training</a:t>
            </a:r>
          </a:p>
        </p:txBody>
      </p:sp>
      <p:sp>
        <p:nvSpPr>
          <p:cNvPr name="TextBox 5" id="5"/>
          <p:cNvSpPr txBox="true"/>
          <p:nvPr/>
        </p:nvSpPr>
        <p:spPr>
          <a:xfrm rot="0">
            <a:off x="9771837" y="2360488"/>
            <a:ext cx="7205295" cy="857250"/>
          </a:xfrm>
          <a:prstGeom prst="rect">
            <a:avLst/>
          </a:prstGeom>
        </p:spPr>
        <p:txBody>
          <a:bodyPr anchor="t" rtlCol="false" tIns="0" lIns="0" bIns="0" rIns="0">
            <a:spAutoFit/>
          </a:bodyPr>
          <a:lstStyle/>
          <a:p>
            <a:pPr>
              <a:lnSpc>
                <a:spcPts val="6999"/>
              </a:lnSpc>
              <a:spcBef>
                <a:spcPct val="0"/>
              </a:spcBef>
            </a:pPr>
            <a:r>
              <a:rPr lang="en-US" sz="4999">
                <a:solidFill>
                  <a:srgbClr val="000000"/>
                </a:solidFill>
                <a:latin typeface="Montserrat Classic"/>
              </a:rPr>
              <a:t>1. Logistic Regression</a:t>
            </a:r>
          </a:p>
        </p:txBody>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2876067">
            <a:off x="3117937" y="7638788"/>
            <a:ext cx="342159" cy="342159"/>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2876067">
            <a:off x="13362260" y="1002345"/>
            <a:ext cx="433207" cy="433207"/>
          </a:xfrm>
          <a:prstGeom prst="rect">
            <a:avLst/>
          </a:prstGeom>
        </p:spPr>
      </p:pic>
      <p:grpSp>
        <p:nvGrpSpPr>
          <p:cNvPr name="Group 8" id="8"/>
          <p:cNvGrpSpPr>
            <a:grpSpLocks noChangeAspect="true"/>
          </p:cNvGrpSpPr>
          <p:nvPr/>
        </p:nvGrpSpPr>
        <p:grpSpPr>
          <a:xfrm rot="0">
            <a:off x="16694965" y="1891428"/>
            <a:ext cx="564335" cy="564335"/>
            <a:chOff x="0" y="0"/>
            <a:chExt cx="1708150" cy="1708150"/>
          </a:xfrm>
        </p:grpSpPr>
        <p:sp>
          <p:nvSpPr>
            <p:cNvPr name="Freeform 9" id="9"/>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96B46"/>
            </a:solidFill>
          </p:spPr>
        </p:sp>
      </p:grpSp>
      <p:pic>
        <p:nvPicPr>
          <p:cNvPr name="Picture 10" id="1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4062217" y="-637099"/>
            <a:ext cx="1769497" cy="1769497"/>
          </a:xfrm>
          <a:prstGeom prst="rect">
            <a:avLst/>
          </a:prstGeom>
        </p:spPr>
      </p:pic>
      <p:sp>
        <p:nvSpPr>
          <p:cNvPr name="TextBox 11" id="11"/>
          <p:cNvSpPr txBox="true"/>
          <p:nvPr/>
        </p:nvSpPr>
        <p:spPr>
          <a:xfrm rot="0">
            <a:off x="9771837" y="3541573"/>
            <a:ext cx="7205295" cy="857250"/>
          </a:xfrm>
          <a:prstGeom prst="rect">
            <a:avLst/>
          </a:prstGeom>
        </p:spPr>
        <p:txBody>
          <a:bodyPr anchor="t" rtlCol="false" tIns="0" lIns="0" bIns="0" rIns="0">
            <a:spAutoFit/>
          </a:bodyPr>
          <a:lstStyle/>
          <a:p>
            <a:pPr>
              <a:lnSpc>
                <a:spcPts val="6999"/>
              </a:lnSpc>
              <a:spcBef>
                <a:spcPct val="0"/>
              </a:spcBef>
            </a:pPr>
            <a:r>
              <a:rPr lang="en-US" sz="4999">
                <a:solidFill>
                  <a:srgbClr val="000000"/>
                </a:solidFill>
                <a:latin typeface="Montserrat Classic"/>
              </a:rPr>
              <a:t>2. K-Nearest Neighbor</a:t>
            </a:r>
          </a:p>
        </p:txBody>
      </p:sp>
      <p:sp>
        <p:nvSpPr>
          <p:cNvPr name="TextBox 12" id="12"/>
          <p:cNvSpPr txBox="true"/>
          <p:nvPr/>
        </p:nvSpPr>
        <p:spPr>
          <a:xfrm rot="0">
            <a:off x="9771837" y="4709836"/>
            <a:ext cx="7205295" cy="857250"/>
          </a:xfrm>
          <a:prstGeom prst="rect">
            <a:avLst/>
          </a:prstGeom>
        </p:spPr>
        <p:txBody>
          <a:bodyPr anchor="t" rtlCol="false" tIns="0" lIns="0" bIns="0" rIns="0">
            <a:spAutoFit/>
          </a:bodyPr>
          <a:lstStyle/>
          <a:p>
            <a:pPr>
              <a:lnSpc>
                <a:spcPts val="6999"/>
              </a:lnSpc>
              <a:spcBef>
                <a:spcPct val="0"/>
              </a:spcBef>
            </a:pPr>
            <a:r>
              <a:rPr lang="en-US" sz="4999">
                <a:solidFill>
                  <a:srgbClr val="000000"/>
                </a:solidFill>
                <a:latin typeface="Montserrat Classic"/>
              </a:rPr>
              <a:t>3. Random Forest</a:t>
            </a:r>
          </a:p>
        </p:txBody>
      </p:sp>
      <p:sp>
        <p:nvSpPr>
          <p:cNvPr name="TextBox 13" id="13"/>
          <p:cNvSpPr txBox="true"/>
          <p:nvPr/>
        </p:nvSpPr>
        <p:spPr>
          <a:xfrm rot="0">
            <a:off x="9771837" y="5878100"/>
            <a:ext cx="7205295" cy="857250"/>
          </a:xfrm>
          <a:prstGeom prst="rect">
            <a:avLst/>
          </a:prstGeom>
        </p:spPr>
        <p:txBody>
          <a:bodyPr anchor="t" rtlCol="false" tIns="0" lIns="0" bIns="0" rIns="0">
            <a:spAutoFit/>
          </a:bodyPr>
          <a:lstStyle/>
          <a:p>
            <a:pPr>
              <a:lnSpc>
                <a:spcPts val="6999"/>
              </a:lnSpc>
              <a:spcBef>
                <a:spcPct val="0"/>
              </a:spcBef>
            </a:pPr>
            <a:r>
              <a:rPr lang="en-US" sz="4999">
                <a:solidFill>
                  <a:srgbClr val="000000"/>
                </a:solidFill>
                <a:latin typeface="Montserrat Classic"/>
              </a:rPr>
              <a:t>4. Gradient Boosting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sp>
        <p:nvSpPr>
          <p:cNvPr name="AutoShape 2" id="2"/>
          <p:cNvSpPr/>
          <p:nvPr/>
        </p:nvSpPr>
        <p:spPr>
          <a:xfrm rot="0">
            <a:off x="1028700" y="8968067"/>
            <a:ext cx="16230600" cy="41142"/>
          </a:xfrm>
          <a:prstGeom prst="rect">
            <a:avLst/>
          </a:prstGeom>
          <a:solidFill>
            <a:srgbClr val="1B1B1B"/>
          </a:solidFill>
        </p:spPr>
      </p:sp>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561549" y="1736049"/>
            <a:ext cx="6930019" cy="6814902"/>
          </a:xfrm>
          <a:prstGeom prst="rect">
            <a:avLst/>
          </a:prstGeom>
        </p:spPr>
      </p:pic>
      <p:sp>
        <p:nvSpPr>
          <p:cNvPr name="TextBox 4" id="4"/>
          <p:cNvSpPr txBox="true"/>
          <p:nvPr/>
        </p:nvSpPr>
        <p:spPr>
          <a:xfrm rot="0">
            <a:off x="10865133" y="9431905"/>
            <a:ext cx="6394167" cy="333326"/>
          </a:xfrm>
          <a:prstGeom prst="rect">
            <a:avLst/>
          </a:prstGeom>
        </p:spPr>
        <p:txBody>
          <a:bodyPr anchor="t" rtlCol="false" tIns="0" lIns="0" bIns="0" rIns="0">
            <a:spAutoFit/>
          </a:bodyPr>
          <a:lstStyle/>
          <a:p>
            <a:pPr algn="r">
              <a:lnSpc>
                <a:spcPts val="2799"/>
              </a:lnSpc>
              <a:spcBef>
                <a:spcPct val="0"/>
              </a:spcBef>
            </a:pPr>
            <a:r>
              <a:rPr lang="en-US" sz="1999">
                <a:solidFill>
                  <a:srgbClr val="1B1B1B"/>
                </a:solidFill>
                <a:latin typeface="Montserrat"/>
              </a:rPr>
              <a:t>Bank Marketing Campaign</a:t>
            </a:r>
          </a:p>
        </p:txBody>
      </p:sp>
      <p:grpSp>
        <p:nvGrpSpPr>
          <p:cNvPr name="Group 5" id="5"/>
          <p:cNvGrpSpPr/>
          <p:nvPr/>
        </p:nvGrpSpPr>
        <p:grpSpPr>
          <a:xfrm rot="0">
            <a:off x="1028700" y="1028700"/>
            <a:ext cx="7107567" cy="1828424"/>
            <a:chOff x="0" y="0"/>
            <a:chExt cx="9476756" cy="2437899"/>
          </a:xfrm>
        </p:grpSpPr>
        <p:sp>
          <p:nvSpPr>
            <p:cNvPr name="TextBox 6" id="6"/>
            <p:cNvSpPr txBox="true"/>
            <p:nvPr/>
          </p:nvSpPr>
          <p:spPr>
            <a:xfrm rot="0">
              <a:off x="0" y="1042487"/>
              <a:ext cx="9476756" cy="1395411"/>
            </a:xfrm>
            <a:prstGeom prst="rect">
              <a:avLst/>
            </a:prstGeom>
          </p:spPr>
          <p:txBody>
            <a:bodyPr anchor="t" rtlCol="false" tIns="0" lIns="0" bIns="0" rIns="0">
              <a:spAutoFit/>
            </a:bodyPr>
            <a:lstStyle/>
            <a:p>
              <a:pPr>
                <a:lnSpc>
                  <a:spcPts val="7863"/>
                </a:lnSpc>
              </a:pPr>
              <a:r>
                <a:rPr lang="en-US" sz="7148">
                  <a:solidFill>
                    <a:srgbClr val="000000"/>
                  </a:solidFill>
                  <a:latin typeface="Montserrat Classic Bold"/>
                </a:rPr>
                <a:t>Term Deposit?</a:t>
              </a:r>
            </a:p>
          </p:txBody>
        </p:sp>
        <p:sp>
          <p:nvSpPr>
            <p:cNvPr name="TextBox 7" id="7"/>
            <p:cNvSpPr txBox="true"/>
            <p:nvPr/>
          </p:nvSpPr>
          <p:spPr>
            <a:xfrm rot="0">
              <a:off x="0" y="-47625"/>
              <a:ext cx="8143783" cy="556023"/>
            </a:xfrm>
            <a:prstGeom prst="rect">
              <a:avLst/>
            </a:prstGeom>
          </p:spPr>
          <p:txBody>
            <a:bodyPr anchor="t" rtlCol="false" tIns="0" lIns="0" bIns="0" rIns="0">
              <a:spAutoFit/>
            </a:bodyPr>
            <a:lstStyle/>
            <a:p>
              <a:pPr>
                <a:lnSpc>
                  <a:spcPts val="3502"/>
                </a:lnSpc>
                <a:spcBef>
                  <a:spcPct val="0"/>
                </a:spcBef>
              </a:pPr>
              <a:r>
                <a:rPr lang="en-US" sz="2501">
                  <a:solidFill>
                    <a:srgbClr val="1B1B1B"/>
                  </a:solidFill>
                  <a:latin typeface="Montserrat"/>
                </a:rPr>
                <a:t>WHAT IS A </a:t>
              </a:r>
            </a:p>
          </p:txBody>
        </p:sp>
      </p:grpSp>
      <p:grpSp>
        <p:nvGrpSpPr>
          <p:cNvPr name="Group 8" id="8"/>
          <p:cNvGrpSpPr/>
          <p:nvPr/>
        </p:nvGrpSpPr>
        <p:grpSpPr>
          <a:xfrm rot="0">
            <a:off x="1028700" y="3636876"/>
            <a:ext cx="7107567" cy="3246422"/>
            <a:chOff x="0" y="0"/>
            <a:chExt cx="9476756" cy="4328563"/>
          </a:xfrm>
        </p:grpSpPr>
        <p:sp>
          <p:nvSpPr>
            <p:cNvPr name="TextBox 9" id="9"/>
            <p:cNvSpPr txBox="true"/>
            <p:nvPr/>
          </p:nvSpPr>
          <p:spPr>
            <a:xfrm rot="0">
              <a:off x="0" y="-66675"/>
              <a:ext cx="9476756" cy="635556"/>
            </a:xfrm>
            <a:prstGeom prst="rect">
              <a:avLst/>
            </a:prstGeom>
          </p:spPr>
          <p:txBody>
            <a:bodyPr anchor="t" rtlCol="false" tIns="0" lIns="0" bIns="0" rIns="0">
              <a:spAutoFit/>
            </a:bodyPr>
            <a:lstStyle/>
            <a:p>
              <a:pPr>
                <a:lnSpc>
                  <a:spcPts val="3919"/>
                </a:lnSpc>
                <a:spcBef>
                  <a:spcPct val="0"/>
                </a:spcBef>
              </a:pPr>
              <a:r>
                <a:rPr lang="en-US" sz="2799">
                  <a:solidFill>
                    <a:srgbClr val="FD871B"/>
                  </a:solidFill>
                  <a:latin typeface="Inter Bold"/>
                </a:rPr>
                <a:t>Key Takeaways:</a:t>
              </a:r>
            </a:p>
          </p:txBody>
        </p:sp>
        <p:sp>
          <p:nvSpPr>
            <p:cNvPr name="TextBox 10" id="10"/>
            <p:cNvSpPr txBox="true"/>
            <p:nvPr/>
          </p:nvSpPr>
          <p:spPr>
            <a:xfrm rot="0">
              <a:off x="0" y="949093"/>
              <a:ext cx="9476756" cy="337947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1B1B1B"/>
                  </a:solidFill>
                  <a:latin typeface="Inter"/>
                </a:rPr>
                <a:t> A type of deposit account held at a financial institution where money is locked up for a set period of time.</a:t>
              </a:r>
            </a:p>
            <a:p>
              <a:pPr marL="518160" indent="-259080" lvl="1">
                <a:lnSpc>
                  <a:spcPts val="3359"/>
                </a:lnSpc>
                <a:buFont typeface="Arial"/>
                <a:buChar char="•"/>
              </a:pPr>
              <a:r>
                <a:rPr lang="en-US" sz="2400">
                  <a:solidFill>
                    <a:srgbClr val="1B1B1B"/>
                  </a:solidFill>
                  <a:latin typeface="Inter"/>
                </a:rPr>
                <a:t>Offers higher interest rates than traditional liquid savings accounts, whereby customers can withdraw their money at any time.</a:t>
              </a:r>
            </a:p>
          </p:txBody>
        </p:sp>
      </p:grpSp>
      <p:grpSp>
        <p:nvGrpSpPr>
          <p:cNvPr name="Group 11" id="11"/>
          <p:cNvGrpSpPr/>
          <p:nvPr/>
        </p:nvGrpSpPr>
        <p:grpSpPr>
          <a:xfrm rot="0">
            <a:off x="1062394" y="9009209"/>
            <a:ext cx="8499155" cy="766194"/>
            <a:chOff x="0" y="0"/>
            <a:chExt cx="11332207" cy="1021592"/>
          </a:xfrm>
        </p:grpSpPr>
        <p:sp>
          <p:nvSpPr>
            <p:cNvPr name="TextBox 12" id="12"/>
            <p:cNvSpPr txBox="true"/>
            <p:nvPr/>
          </p:nvSpPr>
          <p:spPr>
            <a:xfrm rot="0">
              <a:off x="0" y="-28575"/>
              <a:ext cx="11332207" cy="434909"/>
            </a:xfrm>
            <a:prstGeom prst="rect">
              <a:avLst/>
            </a:prstGeom>
          </p:spPr>
          <p:txBody>
            <a:bodyPr anchor="t" rtlCol="false" tIns="0" lIns="0" bIns="0" rIns="0">
              <a:spAutoFit/>
            </a:bodyPr>
            <a:lstStyle/>
            <a:p>
              <a:pPr>
                <a:lnSpc>
                  <a:spcPts val="2200"/>
                </a:lnSpc>
              </a:pPr>
              <a:r>
                <a:rPr lang="en-US" sz="2000">
                  <a:solidFill>
                    <a:srgbClr val="100F0D"/>
                  </a:solidFill>
                  <a:latin typeface="Kollektif"/>
                </a:rPr>
                <a:t>source:</a:t>
              </a:r>
            </a:p>
          </p:txBody>
        </p:sp>
        <p:sp>
          <p:nvSpPr>
            <p:cNvPr name="TextBox 13" id="13"/>
            <p:cNvSpPr txBox="true"/>
            <p:nvPr/>
          </p:nvSpPr>
          <p:spPr>
            <a:xfrm rot="0">
              <a:off x="0" y="596076"/>
              <a:ext cx="11332207" cy="425516"/>
            </a:xfrm>
            <a:prstGeom prst="rect">
              <a:avLst/>
            </a:prstGeom>
          </p:spPr>
          <p:txBody>
            <a:bodyPr anchor="t" rtlCol="false" tIns="0" lIns="0" bIns="0" rIns="0">
              <a:spAutoFit/>
            </a:bodyPr>
            <a:lstStyle/>
            <a:p>
              <a:pPr>
                <a:lnSpc>
                  <a:spcPts val="2600"/>
                </a:lnSpc>
              </a:pPr>
              <a:r>
                <a:rPr lang="en-US" sz="2000" spc="60">
                  <a:solidFill>
                    <a:srgbClr val="100F0D"/>
                  </a:solidFill>
                  <a:latin typeface="Montserrat"/>
                </a:rPr>
                <a:t>https://www.investopedia.com/terms/t/termdeposit.asp</a:t>
              </a:r>
            </a:p>
          </p:txBody>
        </p:sp>
      </p:grpSp>
    </p:spTree>
  </p:cSld>
  <p:clrMapOvr>
    <a:masterClrMapping/>
  </p:clrMapOvr>
</p:sld>
</file>

<file path=ppt/slides/slide30.xml><?xml version="1.0" encoding="utf-8"?>
<p:sld xmlns:p="http://schemas.openxmlformats.org/presentationml/2006/main" xmlns:a="http://schemas.openxmlformats.org/drawingml/2006/main">
  <p:cSld>
    <p:bg>
      <p:bgPr>
        <a:solidFill>
          <a:srgbClr val="FFFCFA"/>
        </a:solidFill>
      </p:bgPr>
    </p:bg>
    <p:spTree>
      <p:nvGrpSpPr>
        <p:cNvPr id="1" name=""/>
        <p:cNvGrpSpPr/>
        <p:nvPr/>
      </p:nvGrpSpPr>
      <p:grpSpPr>
        <a:xfrm>
          <a:off x="0" y="0"/>
          <a:ext cx="0" cy="0"/>
          <a:chOff x="0" y="0"/>
          <a:chExt cx="0" cy="0"/>
        </a:xfrm>
      </p:grpSpPr>
      <p:grpSp>
        <p:nvGrpSpPr>
          <p:cNvPr name="Group 2" id="2"/>
          <p:cNvGrpSpPr/>
          <p:nvPr/>
        </p:nvGrpSpPr>
        <p:grpSpPr>
          <a:xfrm rot="0">
            <a:off x="1655993" y="3378058"/>
            <a:ext cx="2960459" cy="1339762"/>
            <a:chOff x="0" y="0"/>
            <a:chExt cx="898018" cy="406400"/>
          </a:xfrm>
        </p:grpSpPr>
        <p:sp>
          <p:nvSpPr>
            <p:cNvPr name="Freeform 3" id="3"/>
            <p:cNvSpPr/>
            <p:nvPr/>
          </p:nvSpPr>
          <p:spPr>
            <a:xfrm>
              <a:off x="17780" y="22860"/>
              <a:ext cx="872618" cy="360680"/>
            </a:xfrm>
            <a:custGeom>
              <a:avLst/>
              <a:gdLst/>
              <a:ahLst/>
              <a:cxnLst/>
              <a:rect r="r" b="b" t="t" l="l"/>
              <a:pathLst>
                <a:path h="360680" w="872618">
                  <a:moveTo>
                    <a:pt x="872618" y="180340"/>
                  </a:moveTo>
                  <a:cubicBezTo>
                    <a:pt x="872618" y="81280"/>
                    <a:pt x="792608" y="0"/>
                    <a:pt x="692278" y="0"/>
                  </a:cubicBezTo>
                  <a:lnTo>
                    <a:pt x="172720" y="0"/>
                  </a:lnTo>
                  <a:lnTo>
                    <a:pt x="172720" y="1270"/>
                  </a:lnTo>
                  <a:cubicBezTo>
                    <a:pt x="76200" y="5080"/>
                    <a:pt x="0" y="83820"/>
                    <a:pt x="0" y="180340"/>
                  </a:cubicBezTo>
                  <a:cubicBezTo>
                    <a:pt x="0" y="276860"/>
                    <a:pt x="77470" y="355600"/>
                    <a:pt x="172720" y="359410"/>
                  </a:cubicBezTo>
                  <a:lnTo>
                    <a:pt x="172720" y="360680"/>
                  </a:lnTo>
                  <a:lnTo>
                    <a:pt x="692278" y="360680"/>
                  </a:lnTo>
                  <a:cubicBezTo>
                    <a:pt x="791338" y="360680"/>
                    <a:pt x="872618" y="279400"/>
                    <a:pt x="872618" y="180340"/>
                  </a:cubicBezTo>
                  <a:close/>
                </a:path>
              </a:pathLst>
            </a:custGeom>
            <a:solidFill>
              <a:srgbClr val="F5CC7C"/>
            </a:solidFill>
          </p:spPr>
        </p:sp>
      </p:grpSp>
      <p:grpSp>
        <p:nvGrpSpPr>
          <p:cNvPr name="Group 4" id="4"/>
          <p:cNvGrpSpPr/>
          <p:nvPr/>
        </p:nvGrpSpPr>
        <p:grpSpPr>
          <a:xfrm rot="0">
            <a:off x="1655993" y="4944125"/>
            <a:ext cx="2960459" cy="1339762"/>
            <a:chOff x="0" y="0"/>
            <a:chExt cx="898018" cy="406400"/>
          </a:xfrm>
        </p:grpSpPr>
        <p:sp>
          <p:nvSpPr>
            <p:cNvPr name="Freeform 5" id="5"/>
            <p:cNvSpPr/>
            <p:nvPr/>
          </p:nvSpPr>
          <p:spPr>
            <a:xfrm>
              <a:off x="17780" y="22860"/>
              <a:ext cx="872618" cy="360680"/>
            </a:xfrm>
            <a:custGeom>
              <a:avLst/>
              <a:gdLst/>
              <a:ahLst/>
              <a:cxnLst/>
              <a:rect r="r" b="b" t="t" l="l"/>
              <a:pathLst>
                <a:path h="360680" w="872618">
                  <a:moveTo>
                    <a:pt x="872618" y="180340"/>
                  </a:moveTo>
                  <a:cubicBezTo>
                    <a:pt x="872618" y="81280"/>
                    <a:pt x="792608" y="0"/>
                    <a:pt x="692278" y="0"/>
                  </a:cubicBezTo>
                  <a:lnTo>
                    <a:pt x="172720" y="0"/>
                  </a:lnTo>
                  <a:lnTo>
                    <a:pt x="172720" y="1270"/>
                  </a:lnTo>
                  <a:cubicBezTo>
                    <a:pt x="76200" y="5080"/>
                    <a:pt x="0" y="83820"/>
                    <a:pt x="0" y="180340"/>
                  </a:cubicBezTo>
                  <a:cubicBezTo>
                    <a:pt x="0" y="276860"/>
                    <a:pt x="77470" y="355600"/>
                    <a:pt x="172720" y="359410"/>
                  </a:cubicBezTo>
                  <a:lnTo>
                    <a:pt x="172720" y="360680"/>
                  </a:lnTo>
                  <a:lnTo>
                    <a:pt x="692278" y="360680"/>
                  </a:lnTo>
                  <a:cubicBezTo>
                    <a:pt x="791338" y="360680"/>
                    <a:pt x="872618" y="279400"/>
                    <a:pt x="872618" y="180340"/>
                  </a:cubicBezTo>
                  <a:close/>
                </a:path>
              </a:pathLst>
            </a:custGeom>
            <a:solidFill>
              <a:srgbClr val="F5CC7C"/>
            </a:solidFill>
          </p:spPr>
        </p:sp>
      </p:grpSp>
      <p:grpSp>
        <p:nvGrpSpPr>
          <p:cNvPr name="Group 6" id="6"/>
          <p:cNvGrpSpPr/>
          <p:nvPr/>
        </p:nvGrpSpPr>
        <p:grpSpPr>
          <a:xfrm rot="0">
            <a:off x="1655993" y="6533866"/>
            <a:ext cx="2960459" cy="1339762"/>
            <a:chOff x="0" y="0"/>
            <a:chExt cx="898018" cy="406400"/>
          </a:xfrm>
        </p:grpSpPr>
        <p:sp>
          <p:nvSpPr>
            <p:cNvPr name="Freeform 7" id="7"/>
            <p:cNvSpPr/>
            <p:nvPr/>
          </p:nvSpPr>
          <p:spPr>
            <a:xfrm>
              <a:off x="17780" y="22860"/>
              <a:ext cx="872618" cy="360680"/>
            </a:xfrm>
            <a:custGeom>
              <a:avLst/>
              <a:gdLst/>
              <a:ahLst/>
              <a:cxnLst/>
              <a:rect r="r" b="b" t="t" l="l"/>
              <a:pathLst>
                <a:path h="360680" w="872618">
                  <a:moveTo>
                    <a:pt x="872618" y="180340"/>
                  </a:moveTo>
                  <a:cubicBezTo>
                    <a:pt x="872618" y="81280"/>
                    <a:pt x="792608" y="0"/>
                    <a:pt x="692278" y="0"/>
                  </a:cubicBezTo>
                  <a:lnTo>
                    <a:pt x="172720" y="0"/>
                  </a:lnTo>
                  <a:lnTo>
                    <a:pt x="172720" y="1270"/>
                  </a:lnTo>
                  <a:cubicBezTo>
                    <a:pt x="76200" y="5080"/>
                    <a:pt x="0" y="83820"/>
                    <a:pt x="0" y="180340"/>
                  </a:cubicBezTo>
                  <a:cubicBezTo>
                    <a:pt x="0" y="276860"/>
                    <a:pt x="77470" y="355600"/>
                    <a:pt x="172720" y="359410"/>
                  </a:cubicBezTo>
                  <a:lnTo>
                    <a:pt x="172720" y="360680"/>
                  </a:lnTo>
                  <a:lnTo>
                    <a:pt x="692278" y="360680"/>
                  </a:lnTo>
                  <a:cubicBezTo>
                    <a:pt x="791338" y="360680"/>
                    <a:pt x="872618" y="279400"/>
                    <a:pt x="872618" y="180340"/>
                  </a:cubicBezTo>
                  <a:close/>
                </a:path>
              </a:pathLst>
            </a:custGeom>
            <a:solidFill>
              <a:srgbClr val="EE8F42"/>
            </a:solidFill>
          </p:spPr>
        </p:sp>
      </p:grpSp>
      <p:grpSp>
        <p:nvGrpSpPr>
          <p:cNvPr name="Group 8" id="8"/>
          <p:cNvGrpSpPr/>
          <p:nvPr/>
        </p:nvGrpSpPr>
        <p:grpSpPr>
          <a:xfrm rot="0">
            <a:off x="1655993" y="8113461"/>
            <a:ext cx="2960459" cy="1339762"/>
            <a:chOff x="0" y="0"/>
            <a:chExt cx="898018" cy="406400"/>
          </a:xfrm>
        </p:grpSpPr>
        <p:sp>
          <p:nvSpPr>
            <p:cNvPr name="Freeform 9" id="9"/>
            <p:cNvSpPr/>
            <p:nvPr/>
          </p:nvSpPr>
          <p:spPr>
            <a:xfrm>
              <a:off x="17780" y="22860"/>
              <a:ext cx="872618" cy="360680"/>
            </a:xfrm>
            <a:custGeom>
              <a:avLst/>
              <a:gdLst/>
              <a:ahLst/>
              <a:cxnLst/>
              <a:rect r="r" b="b" t="t" l="l"/>
              <a:pathLst>
                <a:path h="360680" w="872618">
                  <a:moveTo>
                    <a:pt x="872618" y="180340"/>
                  </a:moveTo>
                  <a:cubicBezTo>
                    <a:pt x="872618" y="81280"/>
                    <a:pt x="792608" y="0"/>
                    <a:pt x="692278" y="0"/>
                  </a:cubicBezTo>
                  <a:lnTo>
                    <a:pt x="172720" y="0"/>
                  </a:lnTo>
                  <a:lnTo>
                    <a:pt x="172720" y="1270"/>
                  </a:lnTo>
                  <a:cubicBezTo>
                    <a:pt x="76200" y="5080"/>
                    <a:pt x="0" y="83820"/>
                    <a:pt x="0" y="180340"/>
                  </a:cubicBezTo>
                  <a:cubicBezTo>
                    <a:pt x="0" y="276860"/>
                    <a:pt x="77470" y="355600"/>
                    <a:pt x="172720" y="359410"/>
                  </a:cubicBezTo>
                  <a:lnTo>
                    <a:pt x="172720" y="360680"/>
                  </a:lnTo>
                  <a:lnTo>
                    <a:pt x="692278" y="360680"/>
                  </a:lnTo>
                  <a:cubicBezTo>
                    <a:pt x="791338" y="360680"/>
                    <a:pt x="872618" y="279400"/>
                    <a:pt x="872618" y="180340"/>
                  </a:cubicBezTo>
                  <a:close/>
                </a:path>
              </a:pathLst>
            </a:custGeom>
            <a:solidFill>
              <a:srgbClr val="F5CC7C"/>
            </a:solidFill>
          </p:spPr>
        </p:sp>
      </p:grpSp>
      <p:sp>
        <p:nvSpPr>
          <p:cNvPr name="AutoShape 10" id="10"/>
          <p:cNvSpPr/>
          <p:nvPr/>
        </p:nvSpPr>
        <p:spPr>
          <a:xfrm rot="0">
            <a:off x="-273075" y="-288552"/>
            <a:ext cx="18859427" cy="2150437"/>
          </a:xfrm>
          <a:prstGeom prst="rect">
            <a:avLst/>
          </a:prstGeom>
          <a:solidFill>
            <a:srgbClr val="F6DFC8"/>
          </a:solidFill>
        </p:spPr>
      </p:sp>
      <p:grpSp>
        <p:nvGrpSpPr>
          <p:cNvPr name="Group 11" id="11"/>
          <p:cNvGrpSpPr/>
          <p:nvPr/>
        </p:nvGrpSpPr>
        <p:grpSpPr>
          <a:xfrm rot="0">
            <a:off x="5067212" y="3337872"/>
            <a:ext cx="1984941" cy="1413369"/>
            <a:chOff x="0" y="0"/>
            <a:chExt cx="1589064" cy="1131487"/>
          </a:xfrm>
        </p:grpSpPr>
        <p:sp>
          <p:nvSpPr>
            <p:cNvPr name="Freeform 12" id="12"/>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13" id="13"/>
          <p:cNvGrpSpPr/>
          <p:nvPr/>
        </p:nvGrpSpPr>
        <p:grpSpPr>
          <a:xfrm rot="0">
            <a:off x="5067212" y="2606408"/>
            <a:ext cx="1988524" cy="561975"/>
            <a:chOff x="0" y="0"/>
            <a:chExt cx="1438028" cy="406400"/>
          </a:xfrm>
        </p:grpSpPr>
        <p:sp>
          <p:nvSpPr>
            <p:cNvPr name="Freeform 14" id="14"/>
            <p:cNvSpPr/>
            <p:nvPr/>
          </p:nvSpPr>
          <p:spPr>
            <a:xfrm>
              <a:off x="17780" y="22860"/>
              <a:ext cx="1412629" cy="360680"/>
            </a:xfrm>
            <a:custGeom>
              <a:avLst/>
              <a:gdLst/>
              <a:ahLst/>
              <a:cxnLst/>
              <a:rect r="r" b="b" t="t" l="l"/>
              <a:pathLst>
                <a:path h="360680" w="1412629">
                  <a:moveTo>
                    <a:pt x="1412629" y="180340"/>
                  </a:moveTo>
                  <a:cubicBezTo>
                    <a:pt x="1412629" y="81280"/>
                    <a:pt x="1332618" y="0"/>
                    <a:pt x="1232289" y="0"/>
                  </a:cubicBezTo>
                  <a:lnTo>
                    <a:pt x="172720" y="0"/>
                  </a:lnTo>
                  <a:lnTo>
                    <a:pt x="172720" y="1270"/>
                  </a:lnTo>
                  <a:cubicBezTo>
                    <a:pt x="76200" y="5080"/>
                    <a:pt x="0" y="83820"/>
                    <a:pt x="0" y="180340"/>
                  </a:cubicBezTo>
                  <a:cubicBezTo>
                    <a:pt x="0" y="276860"/>
                    <a:pt x="77470" y="355600"/>
                    <a:pt x="172720" y="359410"/>
                  </a:cubicBezTo>
                  <a:lnTo>
                    <a:pt x="172720" y="360680"/>
                  </a:lnTo>
                  <a:lnTo>
                    <a:pt x="1232288" y="360680"/>
                  </a:lnTo>
                  <a:cubicBezTo>
                    <a:pt x="1331348" y="360680"/>
                    <a:pt x="1412628" y="279400"/>
                    <a:pt x="1412628" y="180340"/>
                  </a:cubicBezTo>
                  <a:close/>
                </a:path>
              </a:pathLst>
            </a:custGeom>
            <a:solidFill>
              <a:srgbClr val="F5CC7C"/>
            </a:solidFill>
          </p:spPr>
        </p:sp>
      </p:grpSp>
      <p:sp>
        <p:nvSpPr>
          <p:cNvPr name="TextBox 15" id="15"/>
          <p:cNvSpPr txBox="true"/>
          <p:nvPr/>
        </p:nvSpPr>
        <p:spPr>
          <a:xfrm rot="0">
            <a:off x="5199379" y="2506334"/>
            <a:ext cx="1856358" cy="73148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Classic"/>
              </a:rPr>
              <a:t>Train Accuracy</a:t>
            </a:r>
          </a:p>
        </p:txBody>
      </p:sp>
      <p:sp>
        <p:nvSpPr>
          <p:cNvPr name="TextBox 16" id="16"/>
          <p:cNvSpPr txBox="true"/>
          <p:nvPr/>
        </p:nvSpPr>
        <p:spPr>
          <a:xfrm rot="0">
            <a:off x="2001421" y="3567692"/>
            <a:ext cx="2136253" cy="906105"/>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Montserrat Classic"/>
              </a:rPr>
              <a:t>Logistic Regression</a:t>
            </a:r>
          </a:p>
        </p:txBody>
      </p:sp>
      <p:sp>
        <p:nvSpPr>
          <p:cNvPr name="TextBox 17" id="17"/>
          <p:cNvSpPr txBox="true"/>
          <p:nvPr/>
        </p:nvSpPr>
        <p:spPr>
          <a:xfrm rot="0">
            <a:off x="1924995" y="5137141"/>
            <a:ext cx="2422455" cy="906105"/>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Montserrat Classic"/>
              </a:rPr>
              <a:t>K-Nearest Neighbor</a:t>
            </a:r>
          </a:p>
        </p:txBody>
      </p:sp>
      <p:sp>
        <p:nvSpPr>
          <p:cNvPr name="TextBox 18" id="18"/>
          <p:cNvSpPr txBox="true"/>
          <p:nvPr/>
        </p:nvSpPr>
        <p:spPr>
          <a:xfrm rot="0">
            <a:off x="1954125" y="6726882"/>
            <a:ext cx="2364195" cy="906105"/>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Montserrat Classic"/>
              </a:rPr>
              <a:t>Random Forest</a:t>
            </a:r>
          </a:p>
        </p:txBody>
      </p:sp>
      <p:sp>
        <p:nvSpPr>
          <p:cNvPr name="TextBox 19" id="19"/>
          <p:cNvSpPr txBox="true"/>
          <p:nvPr/>
        </p:nvSpPr>
        <p:spPr>
          <a:xfrm rot="0">
            <a:off x="5184942" y="3856241"/>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0.797990</a:t>
            </a:r>
          </a:p>
        </p:txBody>
      </p:sp>
      <p:grpSp>
        <p:nvGrpSpPr>
          <p:cNvPr name="Group 20" id="20"/>
          <p:cNvGrpSpPr/>
          <p:nvPr/>
        </p:nvGrpSpPr>
        <p:grpSpPr>
          <a:xfrm rot="0">
            <a:off x="625012" y="341543"/>
            <a:ext cx="11057219" cy="1298114"/>
            <a:chOff x="0" y="0"/>
            <a:chExt cx="14742959" cy="1730818"/>
          </a:xfrm>
        </p:grpSpPr>
        <p:sp>
          <p:nvSpPr>
            <p:cNvPr name="TextBox 21" id="21"/>
            <p:cNvSpPr txBox="true"/>
            <p:nvPr/>
          </p:nvSpPr>
          <p:spPr>
            <a:xfrm rot="0">
              <a:off x="0" y="0"/>
              <a:ext cx="14742959" cy="1076854"/>
            </a:xfrm>
            <a:prstGeom prst="rect">
              <a:avLst/>
            </a:prstGeom>
          </p:spPr>
          <p:txBody>
            <a:bodyPr anchor="t" rtlCol="false" tIns="0" lIns="0" bIns="0" rIns="0">
              <a:spAutoFit/>
            </a:bodyPr>
            <a:lstStyle/>
            <a:p>
              <a:pPr>
                <a:lnSpc>
                  <a:spcPts val="6360"/>
                </a:lnSpc>
              </a:pPr>
              <a:r>
                <a:rPr lang="en-US" sz="5300">
                  <a:solidFill>
                    <a:srgbClr val="000000"/>
                  </a:solidFill>
                  <a:latin typeface="Montserrat Extra-Bold"/>
                </a:rPr>
                <a:t>Model Training</a:t>
              </a:r>
            </a:p>
          </p:txBody>
        </p:sp>
        <p:sp>
          <p:nvSpPr>
            <p:cNvPr name="TextBox 22" id="22"/>
            <p:cNvSpPr txBox="true"/>
            <p:nvPr/>
          </p:nvSpPr>
          <p:spPr>
            <a:xfrm rot="0">
              <a:off x="0" y="1129233"/>
              <a:ext cx="14742959" cy="601586"/>
            </a:xfrm>
            <a:prstGeom prst="rect">
              <a:avLst/>
            </a:prstGeom>
          </p:spPr>
          <p:txBody>
            <a:bodyPr anchor="t" rtlCol="false" tIns="0" lIns="0" bIns="0" rIns="0">
              <a:spAutoFit/>
            </a:bodyPr>
            <a:lstStyle/>
            <a:p>
              <a:pPr>
                <a:lnSpc>
                  <a:spcPts val="3751"/>
                </a:lnSpc>
                <a:spcBef>
                  <a:spcPct val="0"/>
                </a:spcBef>
              </a:pPr>
              <a:r>
                <a:rPr lang="en-US" sz="2679">
                  <a:solidFill>
                    <a:srgbClr val="000000"/>
                  </a:solidFill>
                  <a:latin typeface="Montserrat Classic"/>
                </a:rPr>
                <a:t>with dropped feature</a:t>
              </a:r>
            </a:p>
          </p:txBody>
        </p:sp>
      </p:grpSp>
      <p:sp>
        <p:nvSpPr>
          <p:cNvPr name="TextBox 23" id="23"/>
          <p:cNvSpPr txBox="true"/>
          <p:nvPr/>
        </p:nvSpPr>
        <p:spPr>
          <a:xfrm rot="0">
            <a:off x="1954125" y="8306477"/>
            <a:ext cx="2364195" cy="906105"/>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Montserrat Classic"/>
              </a:rPr>
              <a:t>Gradient Boosting</a:t>
            </a:r>
          </a:p>
        </p:txBody>
      </p:sp>
      <p:grpSp>
        <p:nvGrpSpPr>
          <p:cNvPr name="Group 24" id="24"/>
          <p:cNvGrpSpPr/>
          <p:nvPr/>
        </p:nvGrpSpPr>
        <p:grpSpPr>
          <a:xfrm rot="0">
            <a:off x="7428022" y="3337872"/>
            <a:ext cx="1984941" cy="1413369"/>
            <a:chOff x="0" y="0"/>
            <a:chExt cx="1589064" cy="1131487"/>
          </a:xfrm>
        </p:grpSpPr>
        <p:sp>
          <p:nvSpPr>
            <p:cNvPr name="Freeform 25" id="25"/>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26" id="26"/>
          <p:cNvGrpSpPr/>
          <p:nvPr/>
        </p:nvGrpSpPr>
        <p:grpSpPr>
          <a:xfrm rot="0">
            <a:off x="7428022" y="2610137"/>
            <a:ext cx="1988524" cy="561975"/>
            <a:chOff x="0" y="0"/>
            <a:chExt cx="1438028" cy="406400"/>
          </a:xfrm>
        </p:grpSpPr>
        <p:sp>
          <p:nvSpPr>
            <p:cNvPr name="Freeform 27" id="27"/>
            <p:cNvSpPr/>
            <p:nvPr/>
          </p:nvSpPr>
          <p:spPr>
            <a:xfrm>
              <a:off x="17780" y="22860"/>
              <a:ext cx="1412629" cy="360680"/>
            </a:xfrm>
            <a:custGeom>
              <a:avLst/>
              <a:gdLst/>
              <a:ahLst/>
              <a:cxnLst/>
              <a:rect r="r" b="b" t="t" l="l"/>
              <a:pathLst>
                <a:path h="360680" w="1412629">
                  <a:moveTo>
                    <a:pt x="1412629" y="180340"/>
                  </a:moveTo>
                  <a:cubicBezTo>
                    <a:pt x="1412629" y="81280"/>
                    <a:pt x="1332618" y="0"/>
                    <a:pt x="1232289" y="0"/>
                  </a:cubicBezTo>
                  <a:lnTo>
                    <a:pt x="172720" y="0"/>
                  </a:lnTo>
                  <a:lnTo>
                    <a:pt x="172720" y="1270"/>
                  </a:lnTo>
                  <a:cubicBezTo>
                    <a:pt x="76200" y="5080"/>
                    <a:pt x="0" y="83820"/>
                    <a:pt x="0" y="180340"/>
                  </a:cubicBezTo>
                  <a:cubicBezTo>
                    <a:pt x="0" y="276860"/>
                    <a:pt x="77470" y="355600"/>
                    <a:pt x="172720" y="359410"/>
                  </a:cubicBezTo>
                  <a:lnTo>
                    <a:pt x="172720" y="360680"/>
                  </a:lnTo>
                  <a:lnTo>
                    <a:pt x="1232288" y="360680"/>
                  </a:lnTo>
                  <a:cubicBezTo>
                    <a:pt x="1331348" y="360680"/>
                    <a:pt x="1412628" y="279400"/>
                    <a:pt x="1412628" y="180340"/>
                  </a:cubicBezTo>
                  <a:close/>
                </a:path>
              </a:pathLst>
            </a:custGeom>
            <a:solidFill>
              <a:srgbClr val="F5CC7C"/>
            </a:solidFill>
          </p:spPr>
        </p:sp>
      </p:grpSp>
      <p:sp>
        <p:nvSpPr>
          <p:cNvPr name="TextBox 28" id="28"/>
          <p:cNvSpPr txBox="true"/>
          <p:nvPr/>
        </p:nvSpPr>
        <p:spPr>
          <a:xfrm rot="0">
            <a:off x="7494105" y="2693014"/>
            <a:ext cx="1856358" cy="35812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Classic"/>
              </a:rPr>
              <a:t>Test Accuracy</a:t>
            </a:r>
          </a:p>
        </p:txBody>
      </p:sp>
      <p:sp>
        <p:nvSpPr>
          <p:cNvPr name="TextBox 29" id="29"/>
          <p:cNvSpPr txBox="true"/>
          <p:nvPr/>
        </p:nvSpPr>
        <p:spPr>
          <a:xfrm rot="0">
            <a:off x="7568384" y="3848419"/>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0.797950</a:t>
            </a:r>
          </a:p>
        </p:txBody>
      </p:sp>
      <p:grpSp>
        <p:nvGrpSpPr>
          <p:cNvPr name="Group 30" id="30"/>
          <p:cNvGrpSpPr/>
          <p:nvPr/>
        </p:nvGrpSpPr>
        <p:grpSpPr>
          <a:xfrm rot="0">
            <a:off x="9786620" y="3337872"/>
            <a:ext cx="1984941" cy="1413369"/>
            <a:chOff x="0" y="0"/>
            <a:chExt cx="1589064" cy="1131487"/>
          </a:xfrm>
        </p:grpSpPr>
        <p:sp>
          <p:nvSpPr>
            <p:cNvPr name="Freeform 31" id="31"/>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32" id="32"/>
          <p:cNvGrpSpPr/>
          <p:nvPr/>
        </p:nvGrpSpPr>
        <p:grpSpPr>
          <a:xfrm rot="0">
            <a:off x="9786620" y="2610137"/>
            <a:ext cx="1984941" cy="561975"/>
            <a:chOff x="0" y="0"/>
            <a:chExt cx="1435437" cy="406400"/>
          </a:xfrm>
        </p:grpSpPr>
        <p:sp>
          <p:nvSpPr>
            <p:cNvPr name="Freeform 33" id="33"/>
            <p:cNvSpPr/>
            <p:nvPr/>
          </p:nvSpPr>
          <p:spPr>
            <a:xfrm>
              <a:off x="17780" y="22860"/>
              <a:ext cx="1410038" cy="360680"/>
            </a:xfrm>
            <a:custGeom>
              <a:avLst/>
              <a:gdLst/>
              <a:ahLst/>
              <a:cxnLst/>
              <a:rect r="r" b="b" t="t" l="l"/>
              <a:pathLst>
                <a:path h="360680" w="1410038">
                  <a:moveTo>
                    <a:pt x="1410038" y="180340"/>
                  </a:moveTo>
                  <a:cubicBezTo>
                    <a:pt x="1410038" y="81280"/>
                    <a:pt x="1330028" y="0"/>
                    <a:pt x="1229698" y="0"/>
                  </a:cubicBezTo>
                  <a:lnTo>
                    <a:pt x="172720" y="0"/>
                  </a:lnTo>
                  <a:lnTo>
                    <a:pt x="172720" y="1270"/>
                  </a:lnTo>
                  <a:cubicBezTo>
                    <a:pt x="76200" y="5080"/>
                    <a:pt x="0" y="83820"/>
                    <a:pt x="0" y="180340"/>
                  </a:cubicBezTo>
                  <a:cubicBezTo>
                    <a:pt x="0" y="276860"/>
                    <a:pt x="77470" y="355600"/>
                    <a:pt x="172720" y="359410"/>
                  </a:cubicBezTo>
                  <a:lnTo>
                    <a:pt x="172720" y="360680"/>
                  </a:lnTo>
                  <a:lnTo>
                    <a:pt x="1229697" y="360680"/>
                  </a:lnTo>
                  <a:cubicBezTo>
                    <a:pt x="1328757" y="360680"/>
                    <a:pt x="1410037" y="279400"/>
                    <a:pt x="1410037" y="180340"/>
                  </a:cubicBezTo>
                  <a:close/>
                </a:path>
              </a:pathLst>
            </a:custGeom>
            <a:solidFill>
              <a:srgbClr val="F5CC7C"/>
            </a:solidFill>
          </p:spPr>
        </p:sp>
      </p:grpSp>
      <p:sp>
        <p:nvSpPr>
          <p:cNvPr name="TextBox 34" id="34"/>
          <p:cNvSpPr txBox="true"/>
          <p:nvPr/>
        </p:nvSpPr>
        <p:spPr>
          <a:xfrm rot="0">
            <a:off x="9850911" y="2664540"/>
            <a:ext cx="1856358" cy="398085"/>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Montserrat Classic"/>
              </a:rPr>
              <a:t>Precision</a:t>
            </a:r>
          </a:p>
        </p:txBody>
      </p:sp>
      <p:sp>
        <p:nvSpPr>
          <p:cNvPr name="TextBox 35" id="35"/>
          <p:cNvSpPr txBox="true"/>
          <p:nvPr/>
        </p:nvSpPr>
        <p:spPr>
          <a:xfrm rot="0">
            <a:off x="9913874" y="3819339"/>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0.742661</a:t>
            </a:r>
          </a:p>
        </p:txBody>
      </p:sp>
      <p:grpSp>
        <p:nvGrpSpPr>
          <p:cNvPr name="Group 36" id="36"/>
          <p:cNvGrpSpPr/>
          <p:nvPr/>
        </p:nvGrpSpPr>
        <p:grpSpPr>
          <a:xfrm rot="0">
            <a:off x="12180408" y="3378058"/>
            <a:ext cx="1984941" cy="1413369"/>
            <a:chOff x="0" y="0"/>
            <a:chExt cx="1589064" cy="1131487"/>
          </a:xfrm>
        </p:grpSpPr>
        <p:sp>
          <p:nvSpPr>
            <p:cNvPr name="Freeform 37" id="37"/>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38" id="38"/>
          <p:cNvGrpSpPr/>
          <p:nvPr/>
        </p:nvGrpSpPr>
        <p:grpSpPr>
          <a:xfrm rot="0">
            <a:off x="12183390" y="2606408"/>
            <a:ext cx="1984941" cy="561975"/>
            <a:chOff x="0" y="0"/>
            <a:chExt cx="1435437" cy="406400"/>
          </a:xfrm>
        </p:grpSpPr>
        <p:sp>
          <p:nvSpPr>
            <p:cNvPr name="Freeform 39" id="39"/>
            <p:cNvSpPr/>
            <p:nvPr/>
          </p:nvSpPr>
          <p:spPr>
            <a:xfrm>
              <a:off x="17780" y="22860"/>
              <a:ext cx="1410038" cy="360680"/>
            </a:xfrm>
            <a:custGeom>
              <a:avLst/>
              <a:gdLst/>
              <a:ahLst/>
              <a:cxnLst/>
              <a:rect r="r" b="b" t="t" l="l"/>
              <a:pathLst>
                <a:path h="360680" w="1410038">
                  <a:moveTo>
                    <a:pt x="1410038" y="180340"/>
                  </a:moveTo>
                  <a:cubicBezTo>
                    <a:pt x="1410038" y="81280"/>
                    <a:pt x="1330028" y="0"/>
                    <a:pt x="1229698" y="0"/>
                  </a:cubicBezTo>
                  <a:lnTo>
                    <a:pt x="172720" y="0"/>
                  </a:lnTo>
                  <a:lnTo>
                    <a:pt x="172720" y="1270"/>
                  </a:lnTo>
                  <a:cubicBezTo>
                    <a:pt x="76200" y="5080"/>
                    <a:pt x="0" y="83820"/>
                    <a:pt x="0" y="180340"/>
                  </a:cubicBezTo>
                  <a:cubicBezTo>
                    <a:pt x="0" y="276860"/>
                    <a:pt x="77470" y="355600"/>
                    <a:pt x="172720" y="359410"/>
                  </a:cubicBezTo>
                  <a:lnTo>
                    <a:pt x="172720" y="360680"/>
                  </a:lnTo>
                  <a:lnTo>
                    <a:pt x="1229697" y="360680"/>
                  </a:lnTo>
                  <a:cubicBezTo>
                    <a:pt x="1328757" y="360680"/>
                    <a:pt x="1410037" y="279400"/>
                    <a:pt x="1410037" y="180340"/>
                  </a:cubicBezTo>
                  <a:close/>
                </a:path>
              </a:pathLst>
            </a:custGeom>
            <a:solidFill>
              <a:srgbClr val="F5CC7C"/>
            </a:solidFill>
          </p:spPr>
        </p:sp>
      </p:grpSp>
      <p:sp>
        <p:nvSpPr>
          <p:cNvPr name="TextBox 40" id="40"/>
          <p:cNvSpPr txBox="true"/>
          <p:nvPr/>
        </p:nvSpPr>
        <p:spPr>
          <a:xfrm rot="0">
            <a:off x="12244700" y="2668269"/>
            <a:ext cx="1856358" cy="398085"/>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Montserrat Classic"/>
              </a:rPr>
              <a:t>Recall</a:t>
            </a:r>
          </a:p>
        </p:txBody>
      </p:sp>
      <p:sp>
        <p:nvSpPr>
          <p:cNvPr name="TextBox 41" id="41"/>
          <p:cNvSpPr txBox="true"/>
          <p:nvPr/>
        </p:nvSpPr>
        <p:spPr>
          <a:xfrm rot="0">
            <a:off x="12332525" y="3838389"/>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0.448324</a:t>
            </a:r>
          </a:p>
        </p:txBody>
      </p:sp>
      <p:grpSp>
        <p:nvGrpSpPr>
          <p:cNvPr name="Group 42" id="42"/>
          <p:cNvGrpSpPr/>
          <p:nvPr/>
        </p:nvGrpSpPr>
        <p:grpSpPr>
          <a:xfrm rot="0">
            <a:off x="14602545" y="3378058"/>
            <a:ext cx="1984941" cy="1397923"/>
            <a:chOff x="0" y="0"/>
            <a:chExt cx="1589064" cy="1119121"/>
          </a:xfrm>
        </p:grpSpPr>
        <p:sp>
          <p:nvSpPr>
            <p:cNvPr name="Freeform 43" id="43"/>
            <p:cNvSpPr/>
            <p:nvPr/>
          </p:nvSpPr>
          <p:spPr>
            <a:xfrm>
              <a:off x="0" y="0"/>
              <a:ext cx="1589065" cy="1119121"/>
            </a:xfrm>
            <a:custGeom>
              <a:avLst/>
              <a:gdLst/>
              <a:ahLst/>
              <a:cxnLst/>
              <a:rect r="r" b="b" t="t" l="l"/>
              <a:pathLst>
                <a:path h="1119121" w="1589065">
                  <a:moveTo>
                    <a:pt x="1464604" y="1119121"/>
                  </a:moveTo>
                  <a:lnTo>
                    <a:pt x="124460" y="1119121"/>
                  </a:lnTo>
                  <a:cubicBezTo>
                    <a:pt x="55880" y="1119121"/>
                    <a:pt x="0" y="1063241"/>
                    <a:pt x="0" y="994661"/>
                  </a:cubicBezTo>
                  <a:lnTo>
                    <a:pt x="0" y="124460"/>
                  </a:lnTo>
                  <a:cubicBezTo>
                    <a:pt x="0" y="55880"/>
                    <a:pt x="55880" y="0"/>
                    <a:pt x="124460" y="0"/>
                  </a:cubicBezTo>
                  <a:lnTo>
                    <a:pt x="1464605" y="0"/>
                  </a:lnTo>
                  <a:cubicBezTo>
                    <a:pt x="1533185" y="0"/>
                    <a:pt x="1589065" y="55880"/>
                    <a:pt x="1589065" y="124460"/>
                  </a:cubicBezTo>
                  <a:lnTo>
                    <a:pt x="1589065" y="994661"/>
                  </a:lnTo>
                  <a:cubicBezTo>
                    <a:pt x="1589065" y="1063241"/>
                    <a:pt x="1533185" y="1119121"/>
                    <a:pt x="1464605" y="1119121"/>
                  </a:cubicBezTo>
                  <a:close/>
                </a:path>
              </a:pathLst>
            </a:custGeom>
            <a:solidFill>
              <a:srgbClr val="EDF0F2"/>
            </a:solidFill>
          </p:spPr>
        </p:sp>
      </p:grpSp>
      <p:sp>
        <p:nvSpPr>
          <p:cNvPr name="TextBox 44" id="44"/>
          <p:cNvSpPr txBox="true"/>
          <p:nvPr/>
        </p:nvSpPr>
        <p:spPr>
          <a:xfrm rot="0">
            <a:off x="14739324" y="3828864"/>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0.558977</a:t>
            </a:r>
          </a:p>
        </p:txBody>
      </p:sp>
      <p:grpSp>
        <p:nvGrpSpPr>
          <p:cNvPr name="Group 45" id="45"/>
          <p:cNvGrpSpPr/>
          <p:nvPr/>
        </p:nvGrpSpPr>
        <p:grpSpPr>
          <a:xfrm rot="0">
            <a:off x="14602545" y="2606408"/>
            <a:ext cx="1984941" cy="561975"/>
            <a:chOff x="0" y="0"/>
            <a:chExt cx="1435437" cy="406400"/>
          </a:xfrm>
        </p:grpSpPr>
        <p:sp>
          <p:nvSpPr>
            <p:cNvPr name="Freeform 46" id="46"/>
            <p:cNvSpPr/>
            <p:nvPr/>
          </p:nvSpPr>
          <p:spPr>
            <a:xfrm>
              <a:off x="17780" y="22860"/>
              <a:ext cx="1410038" cy="360680"/>
            </a:xfrm>
            <a:custGeom>
              <a:avLst/>
              <a:gdLst/>
              <a:ahLst/>
              <a:cxnLst/>
              <a:rect r="r" b="b" t="t" l="l"/>
              <a:pathLst>
                <a:path h="360680" w="1410038">
                  <a:moveTo>
                    <a:pt x="1410038" y="180340"/>
                  </a:moveTo>
                  <a:cubicBezTo>
                    <a:pt x="1410038" y="81280"/>
                    <a:pt x="1330028" y="0"/>
                    <a:pt x="1229698" y="0"/>
                  </a:cubicBezTo>
                  <a:lnTo>
                    <a:pt x="172720" y="0"/>
                  </a:lnTo>
                  <a:lnTo>
                    <a:pt x="172720" y="1270"/>
                  </a:lnTo>
                  <a:cubicBezTo>
                    <a:pt x="76200" y="5080"/>
                    <a:pt x="0" y="83820"/>
                    <a:pt x="0" y="180340"/>
                  </a:cubicBezTo>
                  <a:cubicBezTo>
                    <a:pt x="0" y="276860"/>
                    <a:pt x="77470" y="355600"/>
                    <a:pt x="172720" y="359410"/>
                  </a:cubicBezTo>
                  <a:lnTo>
                    <a:pt x="172720" y="360680"/>
                  </a:lnTo>
                  <a:lnTo>
                    <a:pt x="1229697" y="360680"/>
                  </a:lnTo>
                  <a:cubicBezTo>
                    <a:pt x="1328757" y="360680"/>
                    <a:pt x="1410037" y="279400"/>
                    <a:pt x="1410037" y="180340"/>
                  </a:cubicBezTo>
                  <a:close/>
                </a:path>
              </a:pathLst>
            </a:custGeom>
            <a:solidFill>
              <a:srgbClr val="F5CC7C"/>
            </a:solidFill>
          </p:spPr>
        </p:sp>
      </p:grpSp>
      <p:sp>
        <p:nvSpPr>
          <p:cNvPr name="TextBox 47" id="47"/>
          <p:cNvSpPr txBox="true"/>
          <p:nvPr/>
        </p:nvSpPr>
        <p:spPr>
          <a:xfrm rot="0">
            <a:off x="14711358" y="2668269"/>
            <a:ext cx="1856358" cy="398085"/>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Montserrat Classic"/>
              </a:rPr>
              <a:t>F1-Score</a:t>
            </a:r>
          </a:p>
        </p:txBody>
      </p:sp>
      <p:grpSp>
        <p:nvGrpSpPr>
          <p:cNvPr name="Group 48" id="48"/>
          <p:cNvGrpSpPr/>
          <p:nvPr/>
        </p:nvGrpSpPr>
        <p:grpSpPr>
          <a:xfrm rot="0">
            <a:off x="5067212" y="5009339"/>
            <a:ext cx="1984941" cy="1413369"/>
            <a:chOff x="0" y="0"/>
            <a:chExt cx="1589064" cy="1131487"/>
          </a:xfrm>
        </p:grpSpPr>
        <p:sp>
          <p:nvSpPr>
            <p:cNvPr name="Freeform 49" id="49"/>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50" id="50"/>
          <p:cNvGrpSpPr/>
          <p:nvPr/>
        </p:nvGrpSpPr>
        <p:grpSpPr>
          <a:xfrm rot="0">
            <a:off x="7428022" y="4973779"/>
            <a:ext cx="1984941" cy="1413369"/>
            <a:chOff x="0" y="0"/>
            <a:chExt cx="1589064" cy="1131487"/>
          </a:xfrm>
        </p:grpSpPr>
        <p:sp>
          <p:nvSpPr>
            <p:cNvPr name="Freeform 51" id="51"/>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52" id="52"/>
          <p:cNvGrpSpPr/>
          <p:nvPr/>
        </p:nvGrpSpPr>
        <p:grpSpPr>
          <a:xfrm rot="0">
            <a:off x="9786620" y="5009339"/>
            <a:ext cx="1984941" cy="1413369"/>
            <a:chOff x="0" y="0"/>
            <a:chExt cx="1589064" cy="1131487"/>
          </a:xfrm>
        </p:grpSpPr>
        <p:sp>
          <p:nvSpPr>
            <p:cNvPr name="Freeform 53" id="53"/>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54" id="54"/>
          <p:cNvGrpSpPr/>
          <p:nvPr/>
        </p:nvGrpSpPr>
        <p:grpSpPr>
          <a:xfrm rot="0">
            <a:off x="12183390" y="4973779"/>
            <a:ext cx="1984941" cy="1413369"/>
            <a:chOff x="0" y="0"/>
            <a:chExt cx="1589064" cy="1131487"/>
          </a:xfrm>
        </p:grpSpPr>
        <p:sp>
          <p:nvSpPr>
            <p:cNvPr name="Freeform 55" id="55"/>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sp>
        <p:nvSpPr>
          <p:cNvPr name="TextBox 56" id="56"/>
          <p:cNvSpPr txBox="true"/>
          <p:nvPr/>
        </p:nvSpPr>
        <p:spPr>
          <a:xfrm rot="0">
            <a:off x="5393785" y="5487423"/>
            <a:ext cx="1391345"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0.869314</a:t>
            </a:r>
          </a:p>
        </p:txBody>
      </p:sp>
      <p:sp>
        <p:nvSpPr>
          <p:cNvPr name="TextBox 57" id="57"/>
          <p:cNvSpPr txBox="true"/>
          <p:nvPr/>
        </p:nvSpPr>
        <p:spPr>
          <a:xfrm rot="0">
            <a:off x="7568384" y="5461388"/>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0.821157</a:t>
            </a:r>
          </a:p>
        </p:txBody>
      </p:sp>
      <p:sp>
        <p:nvSpPr>
          <p:cNvPr name="TextBox 58" id="58"/>
          <p:cNvSpPr txBox="true"/>
          <p:nvPr/>
        </p:nvSpPr>
        <p:spPr>
          <a:xfrm rot="0">
            <a:off x="9957786" y="5461388"/>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0.676585</a:t>
            </a:r>
          </a:p>
        </p:txBody>
      </p:sp>
      <p:sp>
        <p:nvSpPr>
          <p:cNvPr name="TextBox 59" id="59"/>
          <p:cNvSpPr txBox="true"/>
          <p:nvPr/>
        </p:nvSpPr>
        <p:spPr>
          <a:xfrm rot="0">
            <a:off x="12332525" y="5461388"/>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0.715644</a:t>
            </a:r>
          </a:p>
        </p:txBody>
      </p:sp>
      <p:grpSp>
        <p:nvGrpSpPr>
          <p:cNvPr name="Group 60" id="60"/>
          <p:cNvGrpSpPr/>
          <p:nvPr/>
        </p:nvGrpSpPr>
        <p:grpSpPr>
          <a:xfrm rot="0">
            <a:off x="14602545" y="4973779"/>
            <a:ext cx="1984941" cy="1397923"/>
            <a:chOff x="0" y="0"/>
            <a:chExt cx="1589064" cy="1119121"/>
          </a:xfrm>
        </p:grpSpPr>
        <p:sp>
          <p:nvSpPr>
            <p:cNvPr name="Freeform 61" id="61"/>
            <p:cNvSpPr/>
            <p:nvPr/>
          </p:nvSpPr>
          <p:spPr>
            <a:xfrm>
              <a:off x="0" y="0"/>
              <a:ext cx="1589065" cy="1119121"/>
            </a:xfrm>
            <a:custGeom>
              <a:avLst/>
              <a:gdLst/>
              <a:ahLst/>
              <a:cxnLst/>
              <a:rect r="r" b="b" t="t" l="l"/>
              <a:pathLst>
                <a:path h="1119121" w="1589065">
                  <a:moveTo>
                    <a:pt x="1464604" y="1119121"/>
                  </a:moveTo>
                  <a:lnTo>
                    <a:pt x="124460" y="1119121"/>
                  </a:lnTo>
                  <a:cubicBezTo>
                    <a:pt x="55880" y="1119121"/>
                    <a:pt x="0" y="1063241"/>
                    <a:pt x="0" y="994661"/>
                  </a:cubicBezTo>
                  <a:lnTo>
                    <a:pt x="0" y="124460"/>
                  </a:lnTo>
                  <a:cubicBezTo>
                    <a:pt x="0" y="55880"/>
                    <a:pt x="55880" y="0"/>
                    <a:pt x="124460" y="0"/>
                  </a:cubicBezTo>
                  <a:lnTo>
                    <a:pt x="1464605" y="0"/>
                  </a:lnTo>
                  <a:cubicBezTo>
                    <a:pt x="1533185" y="0"/>
                    <a:pt x="1589065" y="55880"/>
                    <a:pt x="1589065" y="124460"/>
                  </a:cubicBezTo>
                  <a:lnTo>
                    <a:pt x="1589065" y="994661"/>
                  </a:lnTo>
                  <a:cubicBezTo>
                    <a:pt x="1589065" y="1063241"/>
                    <a:pt x="1533185" y="1119121"/>
                    <a:pt x="1464605" y="1119121"/>
                  </a:cubicBezTo>
                  <a:close/>
                </a:path>
              </a:pathLst>
            </a:custGeom>
            <a:solidFill>
              <a:srgbClr val="EDF0F2"/>
            </a:solidFill>
          </p:spPr>
        </p:sp>
      </p:grpSp>
      <p:sp>
        <p:nvSpPr>
          <p:cNvPr name="TextBox 62" id="62"/>
          <p:cNvSpPr txBox="true"/>
          <p:nvPr/>
        </p:nvSpPr>
        <p:spPr>
          <a:xfrm rot="0">
            <a:off x="14739324" y="5461388"/>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0.695290</a:t>
            </a:r>
          </a:p>
        </p:txBody>
      </p:sp>
      <p:grpSp>
        <p:nvGrpSpPr>
          <p:cNvPr name="Group 63" id="63"/>
          <p:cNvGrpSpPr/>
          <p:nvPr/>
        </p:nvGrpSpPr>
        <p:grpSpPr>
          <a:xfrm rot="0">
            <a:off x="5070795" y="6571276"/>
            <a:ext cx="1984941" cy="1413369"/>
            <a:chOff x="0" y="0"/>
            <a:chExt cx="1589064" cy="1131487"/>
          </a:xfrm>
        </p:grpSpPr>
        <p:sp>
          <p:nvSpPr>
            <p:cNvPr name="Freeform 64" id="64"/>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65" id="65"/>
          <p:cNvGrpSpPr/>
          <p:nvPr/>
        </p:nvGrpSpPr>
        <p:grpSpPr>
          <a:xfrm rot="0">
            <a:off x="7428022" y="6571276"/>
            <a:ext cx="1984941" cy="1413369"/>
            <a:chOff x="0" y="0"/>
            <a:chExt cx="1589064" cy="1131487"/>
          </a:xfrm>
        </p:grpSpPr>
        <p:sp>
          <p:nvSpPr>
            <p:cNvPr name="Freeform 66" id="66"/>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67" id="67"/>
          <p:cNvGrpSpPr/>
          <p:nvPr/>
        </p:nvGrpSpPr>
        <p:grpSpPr>
          <a:xfrm rot="0">
            <a:off x="9786620" y="6604842"/>
            <a:ext cx="1984941" cy="1413369"/>
            <a:chOff x="0" y="0"/>
            <a:chExt cx="1589064" cy="1131487"/>
          </a:xfrm>
        </p:grpSpPr>
        <p:sp>
          <p:nvSpPr>
            <p:cNvPr name="Freeform 68" id="68"/>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69" id="69"/>
          <p:cNvGrpSpPr/>
          <p:nvPr/>
        </p:nvGrpSpPr>
        <p:grpSpPr>
          <a:xfrm rot="0">
            <a:off x="12183390" y="6604842"/>
            <a:ext cx="1984941" cy="1413369"/>
            <a:chOff x="0" y="0"/>
            <a:chExt cx="1589064" cy="1131487"/>
          </a:xfrm>
        </p:grpSpPr>
        <p:sp>
          <p:nvSpPr>
            <p:cNvPr name="Freeform 70" id="70"/>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sp>
        <p:nvSpPr>
          <p:cNvPr name="TextBox 71" id="71"/>
          <p:cNvSpPr txBox="true"/>
          <p:nvPr/>
        </p:nvSpPr>
        <p:spPr>
          <a:xfrm rot="0">
            <a:off x="5415365" y="7063876"/>
            <a:ext cx="1348184"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0.925812</a:t>
            </a:r>
          </a:p>
        </p:txBody>
      </p:sp>
      <p:sp>
        <p:nvSpPr>
          <p:cNvPr name="TextBox 72" id="72"/>
          <p:cNvSpPr txBox="true"/>
          <p:nvPr/>
        </p:nvSpPr>
        <p:spPr>
          <a:xfrm rot="0">
            <a:off x="7600980" y="7049360"/>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0.879209</a:t>
            </a:r>
          </a:p>
        </p:txBody>
      </p:sp>
      <p:sp>
        <p:nvSpPr>
          <p:cNvPr name="TextBox 73" id="73"/>
          <p:cNvSpPr txBox="true"/>
          <p:nvPr/>
        </p:nvSpPr>
        <p:spPr>
          <a:xfrm rot="0">
            <a:off x="9913874" y="7049360"/>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0.786622</a:t>
            </a:r>
          </a:p>
        </p:txBody>
      </p:sp>
      <p:sp>
        <p:nvSpPr>
          <p:cNvPr name="TextBox 74" id="74"/>
          <p:cNvSpPr txBox="true"/>
          <p:nvPr/>
        </p:nvSpPr>
        <p:spPr>
          <a:xfrm rot="0">
            <a:off x="12332525" y="7063876"/>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0.792008</a:t>
            </a:r>
          </a:p>
        </p:txBody>
      </p:sp>
      <p:grpSp>
        <p:nvGrpSpPr>
          <p:cNvPr name="Group 75" id="75"/>
          <p:cNvGrpSpPr/>
          <p:nvPr/>
        </p:nvGrpSpPr>
        <p:grpSpPr>
          <a:xfrm rot="0">
            <a:off x="14602545" y="6571276"/>
            <a:ext cx="1984941" cy="1397923"/>
            <a:chOff x="0" y="0"/>
            <a:chExt cx="1589064" cy="1119121"/>
          </a:xfrm>
        </p:grpSpPr>
        <p:sp>
          <p:nvSpPr>
            <p:cNvPr name="Freeform 76" id="76"/>
            <p:cNvSpPr/>
            <p:nvPr/>
          </p:nvSpPr>
          <p:spPr>
            <a:xfrm>
              <a:off x="0" y="0"/>
              <a:ext cx="1589065" cy="1119121"/>
            </a:xfrm>
            <a:custGeom>
              <a:avLst/>
              <a:gdLst/>
              <a:ahLst/>
              <a:cxnLst/>
              <a:rect r="r" b="b" t="t" l="l"/>
              <a:pathLst>
                <a:path h="1119121" w="1589065">
                  <a:moveTo>
                    <a:pt x="1464604" y="1119121"/>
                  </a:moveTo>
                  <a:lnTo>
                    <a:pt x="124460" y="1119121"/>
                  </a:lnTo>
                  <a:cubicBezTo>
                    <a:pt x="55880" y="1119121"/>
                    <a:pt x="0" y="1063241"/>
                    <a:pt x="0" y="994661"/>
                  </a:cubicBezTo>
                  <a:lnTo>
                    <a:pt x="0" y="124460"/>
                  </a:lnTo>
                  <a:cubicBezTo>
                    <a:pt x="0" y="55880"/>
                    <a:pt x="55880" y="0"/>
                    <a:pt x="124460" y="0"/>
                  </a:cubicBezTo>
                  <a:lnTo>
                    <a:pt x="1464605" y="0"/>
                  </a:lnTo>
                  <a:cubicBezTo>
                    <a:pt x="1533185" y="0"/>
                    <a:pt x="1589065" y="55880"/>
                    <a:pt x="1589065" y="124460"/>
                  </a:cubicBezTo>
                  <a:lnTo>
                    <a:pt x="1589065" y="994661"/>
                  </a:lnTo>
                  <a:cubicBezTo>
                    <a:pt x="1589065" y="1063241"/>
                    <a:pt x="1533185" y="1119121"/>
                    <a:pt x="1464605" y="1119121"/>
                  </a:cubicBezTo>
                  <a:close/>
                </a:path>
              </a:pathLst>
            </a:custGeom>
            <a:solidFill>
              <a:srgbClr val="EDF0F2"/>
            </a:solidFill>
          </p:spPr>
        </p:sp>
      </p:grpSp>
      <p:sp>
        <p:nvSpPr>
          <p:cNvPr name="TextBox 77" id="77"/>
          <p:cNvSpPr txBox="true"/>
          <p:nvPr/>
        </p:nvSpPr>
        <p:spPr>
          <a:xfrm rot="0">
            <a:off x="14739324" y="7041637"/>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0.789071</a:t>
            </a:r>
          </a:p>
        </p:txBody>
      </p:sp>
      <p:grpSp>
        <p:nvGrpSpPr>
          <p:cNvPr name="Group 78" id="78"/>
          <p:cNvGrpSpPr/>
          <p:nvPr/>
        </p:nvGrpSpPr>
        <p:grpSpPr>
          <a:xfrm rot="0">
            <a:off x="5070795" y="8241732"/>
            <a:ext cx="1984941" cy="1413369"/>
            <a:chOff x="0" y="0"/>
            <a:chExt cx="1589064" cy="1131487"/>
          </a:xfrm>
        </p:grpSpPr>
        <p:sp>
          <p:nvSpPr>
            <p:cNvPr name="Freeform 79" id="79"/>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80" id="80"/>
          <p:cNvGrpSpPr/>
          <p:nvPr/>
        </p:nvGrpSpPr>
        <p:grpSpPr>
          <a:xfrm rot="0">
            <a:off x="7431605" y="8241732"/>
            <a:ext cx="1984941" cy="1413369"/>
            <a:chOff x="0" y="0"/>
            <a:chExt cx="1589064" cy="1131487"/>
          </a:xfrm>
        </p:grpSpPr>
        <p:sp>
          <p:nvSpPr>
            <p:cNvPr name="Freeform 81" id="81"/>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82" id="82"/>
          <p:cNvGrpSpPr/>
          <p:nvPr/>
        </p:nvGrpSpPr>
        <p:grpSpPr>
          <a:xfrm rot="0">
            <a:off x="9786620" y="8241732"/>
            <a:ext cx="1984941" cy="1413369"/>
            <a:chOff x="0" y="0"/>
            <a:chExt cx="1589064" cy="1131487"/>
          </a:xfrm>
        </p:grpSpPr>
        <p:sp>
          <p:nvSpPr>
            <p:cNvPr name="Freeform 83" id="83"/>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84" id="84"/>
          <p:cNvGrpSpPr/>
          <p:nvPr/>
        </p:nvGrpSpPr>
        <p:grpSpPr>
          <a:xfrm rot="0">
            <a:off x="12183390" y="8241732"/>
            <a:ext cx="1984941" cy="1413369"/>
            <a:chOff x="0" y="0"/>
            <a:chExt cx="1589064" cy="1131487"/>
          </a:xfrm>
        </p:grpSpPr>
        <p:sp>
          <p:nvSpPr>
            <p:cNvPr name="Freeform 85" id="85"/>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sp>
        <p:nvSpPr>
          <p:cNvPr name="TextBox 86" id="86"/>
          <p:cNvSpPr txBox="true"/>
          <p:nvPr/>
        </p:nvSpPr>
        <p:spPr>
          <a:xfrm rot="0">
            <a:off x="5371510" y="8735717"/>
            <a:ext cx="1392039"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0.816492</a:t>
            </a:r>
          </a:p>
        </p:txBody>
      </p:sp>
      <p:sp>
        <p:nvSpPr>
          <p:cNvPr name="TextBox 87" id="87"/>
          <p:cNvSpPr txBox="true"/>
          <p:nvPr/>
        </p:nvSpPr>
        <p:spPr>
          <a:xfrm rot="0">
            <a:off x="7568384" y="8735717"/>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0.815154</a:t>
            </a:r>
          </a:p>
        </p:txBody>
      </p:sp>
      <p:sp>
        <p:nvSpPr>
          <p:cNvPr name="TextBox 88" id="88"/>
          <p:cNvSpPr txBox="true"/>
          <p:nvPr/>
        </p:nvSpPr>
        <p:spPr>
          <a:xfrm rot="0">
            <a:off x="9957786" y="8735717"/>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0.744136</a:t>
            </a:r>
          </a:p>
        </p:txBody>
      </p:sp>
      <p:sp>
        <p:nvSpPr>
          <p:cNvPr name="TextBox 89" id="89"/>
          <p:cNvSpPr txBox="true"/>
          <p:nvPr/>
        </p:nvSpPr>
        <p:spPr>
          <a:xfrm rot="0">
            <a:off x="12332525" y="8735717"/>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0.538175</a:t>
            </a:r>
          </a:p>
        </p:txBody>
      </p:sp>
      <p:grpSp>
        <p:nvGrpSpPr>
          <p:cNvPr name="Group 90" id="90"/>
          <p:cNvGrpSpPr/>
          <p:nvPr/>
        </p:nvGrpSpPr>
        <p:grpSpPr>
          <a:xfrm rot="0">
            <a:off x="14647066" y="8241732"/>
            <a:ext cx="1984941" cy="1397923"/>
            <a:chOff x="0" y="0"/>
            <a:chExt cx="1589064" cy="1119121"/>
          </a:xfrm>
        </p:grpSpPr>
        <p:sp>
          <p:nvSpPr>
            <p:cNvPr name="Freeform 91" id="91"/>
            <p:cNvSpPr/>
            <p:nvPr/>
          </p:nvSpPr>
          <p:spPr>
            <a:xfrm>
              <a:off x="0" y="0"/>
              <a:ext cx="1589065" cy="1119121"/>
            </a:xfrm>
            <a:custGeom>
              <a:avLst/>
              <a:gdLst/>
              <a:ahLst/>
              <a:cxnLst/>
              <a:rect r="r" b="b" t="t" l="l"/>
              <a:pathLst>
                <a:path h="1119121" w="1589065">
                  <a:moveTo>
                    <a:pt x="1464604" y="1119121"/>
                  </a:moveTo>
                  <a:lnTo>
                    <a:pt x="124460" y="1119121"/>
                  </a:lnTo>
                  <a:cubicBezTo>
                    <a:pt x="55880" y="1119121"/>
                    <a:pt x="0" y="1063241"/>
                    <a:pt x="0" y="994661"/>
                  </a:cubicBezTo>
                  <a:lnTo>
                    <a:pt x="0" y="124460"/>
                  </a:lnTo>
                  <a:cubicBezTo>
                    <a:pt x="0" y="55880"/>
                    <a:pt x="55880" y="0"/>
                    <a:pt x="124460" y="0"/>
                  </a:cubicBezTo>
                  <a:lnTo>
                    <a:pt x="1464605" y="0"/>
                  </a:lnTo>
                  <a:cubicBezTo>
                    <a:pt x="1533185" y="0"/>
                    <a:pt x="1589065" y="55880"/>
                    <a:pt x="1589065" y="124460"/>
                  </a:cubicBezTo>
                  <a:lnTo>
                    <a:pt x="1589065" y="994661"/>
                  </a:lnTo>
                  <a:cubicBezTo>
                    <a:pt x="1589065" y="1063241"/>
                    <a:pt x="1533185" y="1119121"/>
                    <a:pt x="1464605" y="1119121"/>
                  </a:cubicBezTo>
                  <a:close/>
                </a:path>
              </a:pathLst>
            </a:custGeom>
            <a:solidFill>
              <a:srgbClr val="EDF0F2"/>
            </a:solidFill>
          </p:spPr>
        </p:sp>
      </p:grpSp>
      <p:sp>
        <p:nvSpPr>
          <p:cNvPr name="TextBox 92" id="92"/>
          <p:cNvSpPr txBox="true"/>
          <p:nvPr/>
        </p:nvSpPr>
        <p:spPr>
          <a:xfrm rot="0">
            <a:off x="14739324" y="8735717"/>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0.624532</a:t>
            </a:r>
          </a:p>
        </p:txBody>
      </p:sp>
    </p:spTree>
  </p:cSld>
  <p:clrMapOvr>
    <a:masterClrMapping/>
  </p:clrMapOvr>
</p:sld>
</file>

<file path=ppt/slides/slide31.xml><?xml version="1.0" encoding="utf-8"?>
<p:sld xmlns:p="http://schemas.openxmlformats.org/presentationml/2006/main" xmlns:a="http://schemas.openxmlformats.org/drawingml/2006/main">
  <p:cSld>
    <p:bg>
      <p:bgPr>
        <a:solidFill>
          <a:srgbClr val="FFFCFA"/>
        </a:solidFill>
      </p:bgPr>
    </p:bg>
    <p:spTree>
      <p:nvGrpSpPr>
        <p:cNvPr id="1" name=""/>
        <p:cNvGrpSpPr/>
        <p:nvPr/>
      </p:nvGrpSpPr>
      <p:grpSpPr>
        <a:xfrm>
          <a:off x="0" y="0"/>
          <a:ext cx="0" cy="0"/>
          <a:chOff x="0" y="0"/>
          <a:chExt cx="0" cy="0"/>
        </a:xfrm>
      </p:grpSpPr>
      <p:grpSp>
        <p:nvGrpSpPr>
          <p:cNvPr name="Group 2" id="2"/>
          <p:cNvGrpSpPr/>
          <p:nvPr/>
        </p:nvGrpSpPr>
        <p:grpSpPr>
          <a:xfrm rot="0">
            <a:off x="1668632" y="3321936"/>
            <a:ext cx="2960459" cy="1339762"/>
            <a:chOff x="0" y="0"/>
            <a:chExt cx="898018" cy="406400"/>
          </a:xfrm>
        </p:grpSpPr>
        <p:sp>
          <p:nvSpPr>
            <p:cNvPr name="Freeform 3" id="3"/>
            <p:cNvSpPr/>
            <p:nvPr/>
          </p:nvSpPr>
          <p:spPr>
            <a:xfrm>
              <a:off x="17780" y="22860"/>
              <a:ext cx="872618" cy="360680"/>
            </a:xfrm>
            <a:custGeom>
              <a:avLst/>
              <a:gdLst/>
              <a:ahLst/>
              <a:cxnLst/>
              <a:rect r="r" b="b" t="t" l="l"/>
              <a:pathLst>
                <a:path h="360680" w="872618">
                  <a:moveTo>
                    <a:pt x="872618" y="180340"/>
                  </a:moveTo>
                  <a:cubicBezTo>
                    <a:pt x="872618" y="81280"/>
                    <a:pt x="792608" y="0"/>
                    <a:pt x="692278" y="0"/>
                  </a:cubicBezTo>
                  <a:lnTo>
                    <a:pt x="172720" y="0"/>
                  </a:lnTo>
                  <a:lnTo>
                    <a:pt x="172720" y="1270"/>
                  </a:lnTo>
                  <a:cubicBezTo>
                    <a:pt x="76200" y="5080"/>
                    <a:pt x="0" y="83820"/>
                    <a:pt x="0" y="180340"/>
                  </a:cubicBezTo>
                  <a:cubicBezTo>
                    <a:pt x="0" y="276860"/>
                    <a:pt x="77470" y="355600"/>
                    <a:pt x="172720" y="359410"/>
                  </a:cubicBezTo>
                  <a:lnTo>
                    <a:pt x="172720" y="360680"/>
                  </a:lnTo>
                  <a:lnTo>
                    <a:pt x="692278" y="360680"/>
                  </a:lnTo>
                  <a:cubicBezTo>
                    <a:pt x="791338" y="360680"/>
                    <a:pt x="872618" y="279400"/>
                    <a:pt x="872618" y="180340"/>
                  </a:cubicBezTo>
                  <a:close/>
                </a:path>
              </a:pathLst>
            </a:custGeom>
            <a:solidFill>
              <a:srgbClr val="F5CC7C"/>
            </a:solidFill>
          </p:spPr>
        </p:sp>
      </p:grpSp>
      <p:grpSp>
        <p:nvGrpSpPr>
          <p:cNvPr name="Group 4" id="4"/>
          <p:cNvGrpSpPr/>
          <p:nvPr/>
        </p:nvGrpSpPr>
        <p:grpSpPr>
          <a:xfrm rot="0">
            <a:off x="1668632" y="4888003"/>
            <a:ext cx="2960459" cy="1339762"/>
            <a:chOff x="0" y="0"/>
            <a:chExt cx="898018" cy="406400"/>
          </a:xfrm>
        </p:grpSpPr>
        <p:sp>
          <p:nvSpPr>
            <p:cNvPr name="Freeform 5" id="5"/>
            <p:cNvSpPr/>
            <p:nvPr/>
          </p:nvSpPr>
          <p:spPr>
            <a:xfrm>
              <a:off x="17780" y="22860"/>
              <a:ext cx="872618" cy="360680"/>
            </a:xfrm>
            <a:custGeom>
              <a:avLst/>
              <a:gdLst/>
              <a:ahLst/>
              <a:cxnLst/>
              <a:rect r="r" b="b" t="t" l="l"/>
              <a:pathLst>
                <a:path h="360680" w="872618">
                  <a:moveTo>
                    <a:pt x="872618" y="180340"/>
                  </a:moveTo>
                  <a:cubicBezTo>
                    <a:pt x="872618" y="81280"/>
                    <a:pt x="792608" y="0"/>
                    <a:pt x="692278" y="0"/>
                  </a:cubicBezTo>
                  <a:lnTo>
                    <a:pt x="172720" y="0"/>
                  </a:lnTo>
                  <a:lnTo>
                    <a:pt x="172720" y="1270"/>
                  </a:lnTo>
                  <a:cubicBezTo>
                    <a:pt x="76200" y="5080"/>
                    <a:pt x="0" y="83820"/>
                    <a:pt x="0" y="180340"/>
                  </a:cubicBezTo>
                  <a:cubicBezTo>
                    <a:pt x="0" y="276860"/>
                    <a:pt x="77470" y="355600"/>
                    <a:pt x="172720" y="359410"/>
                  </a:cubicBezTo>
                  <a:lnTo>
                    <a:pt x="172720" y="360680"/>
                  </a:lnTo>
                  <a:lnTo>
                    <a:pt x="692278" y="360680"/>
                  </a:lnTo>
                  <a:cubicBezTo>
                    <a:pt x="791338" y="360680"/>
                    <a:pt x="872618" y="279400"/>
                    <a:pt x="872618" y="180340"/>
                  </a:cubicBezTo>
                  <a:close/>
                </a:path>
              </a:pathLst>
            </a:custGeom>
            <a:solidFill>
              <a:srgbClr val="F5CC7C"/>
            </a:solidFill>
          </p:spPr>
        </p:sp>
      </p:grpSp>
      <p:grpSp>
        <p:nvGrpSpPr>
          <p:cNvPr name="Group 6" id="6"/>
          <p:cNvGrpSpPr/>
          <p:nvPr/>
        </p:nvGrpSpPr>
        <p:grpSpPr>
          <a:xfrm rot="0">
            <a:off x="1668632" y="6477744"/>
            <a:ext cx="2960459" cy="1339762"/>
            <a:chOff x="0" y="0"/>
            <a:chExt cx="898018" cy="406400"/>
          </a:xfrm>
        </p:grpSpPr>
        <p:sp>
          <p:nvSpPr>
            <p:cNvPr name="Freeform 7" id="7"/>
            <p:cNvSpPr/>
            <p:nvPr/>
          </p:nvSpPr>
          <p:spPr>
            <a:xfrm>
              <a:off x="17780" y="22860"/>
              <a:ext cx="872618" cy="360680"/>
            </a:xfrm>
            <a:custGeom>
              <a:avLst/>
              <a:gdLst/>
              <a:ahLst/>
              <a:cxnLst/>
              <a:rect r="r" b="b" t="t" l="l"/>
              <a:pathLst>
                <a:path h="360680" w="872618">
                  <a:moveTo>
                    <a:pt x="872618" y="180340"/>
                  </a:moveTo>
                  <a:cubicBezTo>
                    <a:pt x="872618" y="81280"/>
                    <a:pt x="792608" y="0"/>
                    <a:pt x="692278" y="0"/>
                  </a:cubicBezTo>
                  <a:lnTo>
                    <a:pt x="172720" y="0"/>
                  </a:lnTo>
                  <a:lnTo>
                    <a:pt x="172720" y="1270"/>
                  </a:lnTo>
                  <a:cubicBezTo>
                    <a:pt x="76200" y="5080"/>
                    <a:pt x="0" y="83820"/>
                    <a:pt x="0" y="180340"/>
                  </a:cubicBezTo>
                  <a:cubicBezTo>
                    <a:pt x="0" y="276860"/>
                    <a:pt x="77470" y="355600"/>
                    <a:pt x="172720" y="359410"/>
                  </a:cubicBezTo>
                  <a:lnTo>
                    <a:pt x="172720" y="360680"/>
                  </a:lnTo>
                  <a:lnTo>
                    <a:pt x="692278" y="360680"/>
                  </a:lnTo>
                  <a:cubicBezTo>
                    <a:pt x="791338" y="360680"/>
                    <a:pt x="872618" y="279400"/>
                    <a:pt x="872618" y="180340"/>
                  </a:cubicBezTo>
                  <a:close/>
                </a:path>
              </a:pathLst>
            </a:custGeom>
            <a:solidFill>
              <a:srgbClr val="EE8F42"/>
            </a:solidFill>
          </p:spPr>
        </p:sp>
      </p:grpSp>
      <p:grpSp>
        <p:nvGrpSpPr>
          <p:cNvPr name="Group 8" id="8"/>
          <p:cNvGrpSpPr/>
          <p:nvPr/>
        </p:nvGrpSpPr>
        <p:grpSpPr>
          <a:xfrm rot="0">
            <a:off x="1668632" y="8057339"/>
            <a:ext cx="2960459" cy="1339762"/>
            <a:chOff x="0" y="0"/>
            <a:chExt cx="898018" cy="406400"/>
          </a:xfrm>
        </p:grpSpPr>
        <p:sp>
          <p:nvSpPr>
            <p:cNvPr name="Freeform 9" id="9"/>
            <p:cNvSpPr/>
            <p:nvPr/>
          </p:nvSpPr>
          <p:spPr>
            <a:xfrm>
              <a:off x="17780" y="22860"/>
              <a:ext cx="872618" cy="360680"/>
            </a:xfrm>
            <a:custGeom>
              <a:avLst/>
              <a:gdLst/>
              <a:ahLst/>
              <a:cxnLst/>
              <a:rect r="r" b="b" t="t" l="l"/>
              <a:pathLst>
                <a:path h="360680" w="872618">
                  <a:moveTo>
                    <a:pt x="872618" y="180340"/>
                  </a:moveTo>
                  <a:cubicBezTo>
                    <a:pt x="872618" y="81280"/>
                    <a:pt x="792608" y="0"/>
                    <a:pt x="692278" y="0"/>
                  </a:cubicBezTo>
                  <a:lnTo>
                    <a:pt x="172720" y="0"/>
                  </a:lnTo>
                  <a:lnTo>
                    <a:pt x="172720" y="1270"/>
                  </a:lnTo>
                  <a:cubicBezTo>
                    <a:pt x="76200" y="5080"/>
                    <a:pt x="0" y="83820"/>
                    <a:pt x="0" y="180340"/>
                  </a:cubicBezTo>
                  <a:cubicBezTo>
                    <a:pt x="0" y="276860"/>
                    <a:pt x="77470" y="355600"/>
                    <a:pt x="172720" y="359410"/>
                  </a:cubicBezTo>
                  <a:lnTo>
                    <a:pt x="172720" y="360680"/>
                  </a:lnTo>
                  <a:lnTo>
                    <a:pt x="692278" y="360680"/>
                  </a:lnTo>
                  <a:cubicBezTo>
                    <a:pt x="791338" y="360680"/>
                    <a:pt x="872618" y="279400"/>
                    <a:pt x="872618" y="180340"/>
                  </a:cubicBezTo>
                  <a:close/>
                </a:path>
              </a:pathLst>
            </a:custGeom>
            <a:solidFill>
              <a:srgbClr val="F5CC7C"/>
            </a:solidFill>
          </p:spPr>
        </p:sp>
      </p:grpSp>
      <p:sp>
        <p:nvSpPr>
          <p:cNvPr name="AutoShape 10" id="10"/>
          <p:cNvSpPr/>
          <p:nvPr/>
        </p:nvSpPr>
        <p:spPr>
          <a:xfrm rot="0">
            <a:off x="-273075" y="-288552"/>
            <a:ext cx="18859427" cy="2150437"/>
          </a:xfrm>
          <a:prstGeom prst="rect">
            <a:avLst/>
          </a:prstGeom>
          <a:solidFill>
            <a:srgbClr val="F6DFC8"/>
          </a:solidFill>
        </p:spPr>
      </p:sp>
      <p:grpSp>
        <p:nvGrpSpPr>
          <p:cNvPr name="Group 11" id="11"/>
          <p:cNvGrpSpPr/>
          <p:nvPr/>
        </p:nvGrpSpPr>
        <p:grpSpPr>
          <a:xfrm rot="0">
            <a:off x="5079851" y="3281751"/>
            <a:ext cx="1984941" cy="1413369"/>
            <a:chOff x="0" y="0"/>
            <a:chExt cx="1589064" cy="1131487"/>
          </a:xfrm>
        </p:grpSpPr>
        <p:sp>
          <p:nvSpPr>
            <p:cNvPr name="Freeform 12" id="12"/>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13" id="13"/>
          <p:cNvGrpSpPr/>
          <p:nvPr/>
        </p:nvGrpSpPr>
        <p:grpSpPr>
          <a:xfrm rot="0">
            <a:off x="5079851" y="2550286"/>
            <a:ext cx="1988524" cy="561975"/>
            <a:chOff x="0" y="0"/>
            <a:chExt cx="1438028" cy="406400"/>
          </a:xfrm>
        </p:grpSpPr>
        <p:sp>
          <p:nvSpPr>
            <p:cNvPr name="Freeform 14" id="14"/>
            <p:cNvSpPr/>
            <p:nvPr/>
          </p:nvSpPr>
          <p:spPr>
            <a:xfrm>
              <a:off x="17780" y="22860"/>
              <a:ext cx="1412629" cy="360680"/>
            </a:xfrm>
            <a:custGeom>
              <a:avLst/>
              <a:gdLst/>
              <a:ahLst/>
              <a:cxnLst/>
              <a:rect r="r" b="b" t="t" l="l"/>
              <a:pathLst>
                <a:path h="360680" w="1412629">
                  <a:moveTo>
                    <a:pt x="1412629" y="180340"/>
                  </a:moveTo>
                  <a:cubicBezTo>
                    <a:pt x="1412629" y="81280"/>
                    <a:pt x="1332618" y="0"/>
                    <a:pt x="1232289" y="0"/>
                  </a:cubicBezTo>
                  <a:lnTo>
                    <a:pt x="172720" y="0"/>
                  </a:lnTo>
                  <a:lnTo>
                    <a:pt x="172720" y="1270"/>
                  </a:lnTo>
                  <a:cubicBezTo>
                    <a:pt x="76200" y="5080"/>
                    <a:pt x="0" y="83820"/>
                    <a:pt x="0" y="180340"/>
                  </a:cubicBezTo>
                  <a:cubicBezTo>
                    <a:pt x="0" y="276860"/>
                    <a:pt x="77470" y="355600"/>
                    <a:pt x="172720" y="359410"/>
                  </a:cubicBezTo>
                  <a:lnTo>
                    <a:pt x="172720" y="360680"/>
                  </a:lnTo>
                  <a:lnTo>
                    <a:pt x="1232288" y="360680"/>
                  </a:lnTo>
                  <a:cubicBezTo>
                    <a:pt x="1331348" y="360680"/>
                    <a:pt x="1412628" y="279400"/>
                    <a:pt x="1412628" y="180340"/>
                  </a:cubicBezTo>
                  <a:close/>
                </a:path>
              </a:pathLst>
            </a:custGeom>
            <a:solidFill>
              <a:srgbClr val="F5CC7C"/>
            </a:solidFill>
          </p:spPr>
        </p:sp>
      </p:grpSp>
      <p:sp>
        <p:nvSpPr>
          <p:cNvPr name="TextBox 15" id="15"/>
          <p:cNvSpPr txBox="true"/>
          <p:nvPr/>
        </p:nvSpPr>
        <p:spPr>
          <a:xfrm rot="0">
            <a:off x="5212017" y="2450212"/>
            <a:ext cx="1856358" cy="73148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Classic"/>
              </a:rPr>
              <a:t>Train Accuracy</a:t>
            </a:r>
          </a:p>
        </p:txBody>
      </p:sp>
      <p:sp>
        <p:nvSpPr>
          <p:cNvPr name="TextBox 16" id="16"/>
          <p:cNvSpPr txBox="true"/>
          <p:nvPr/>
        </p:nvSpPr>
        <p:spPr>
          <a:xfrm rot="0">
            <a:off x="2080735" y="3514952"/>
            <a:ext cx="2136253" cy="906105"/>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Montserrat Classic"/>
              </a:rPr>
              <a:t>Logistic Regression</a:t>
            </a:r>
          </a:p>
        </p:txBody>
      </p:sp>
      <p:sp>
        <p:nvSpPr>
          <p:cNvPr name="TextBox 17" id="17"/>
          <p:cNvSpPr txBox="true"/>
          <p:nvPr/>
        </p:nvSpPr>
        <p:spPr>
          <a:xfrm rot="0">
            <a:off x="1937634" y="5081019"/>
            <a:ext cx="2422455" cy="906105"/>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Montserrat Classic"/>
              </a:rPr>
              <a:t>K-Nearest Neighbor</a:t>
            </a:r>
          </a:p>
        </p:txBody>
      </p:sp>
      <p:sp>
        <p:nvSpPr>
          <p:cNvPr name="TextBox 18" id="18"/>
          <p:cNvSpPr txBox="true"/>
          <p:nvPr/>
        </p:nvSpPr>
        <p:spPr>
          <a:xfrm rot="0">
            <a:off x="1966764" y="6670760"/>
            <a:ext cx="2364195" cy="906105"/>
          </a:xfrm>
          <a:prstGeom prst="rect">
            <a:avLst/>
          </a:prstGeom>
        </p:spPr>
        <p:txBody>
          <a:bodyPr anchor="t" rtlCol="false" tIns="0" lIns="0" bIns="0" rIns="0">
            <a:spAutoFit/>
          </a:bodyPr>
          <a:lstStyle/>
          <a:p>
            <a:pPr algn="ctr">
              <a:lnSpc>
                <a:spcPts val="3640"/>
              </a:lnSpc>
            </a:pPr>
            <a:r>
              <a:rPr lang="en-US" sz="2600">
                <a:solidFill>
                  <a:srgbClr val="000000"/>
                </a:solidFill>
                <a:latin typeface="Montserrat Classic"/>
              </a:rPr>
              <a:t>Random</a:t>
            </a:r>
          </a:p>
          <a:p>
            <a:pPr algn="ctr">
              <a:lnSpc>
                <a:spcPts val="3640"/>
              </a:lnSpc>
              <a:spcBef>
                <a:spcPct val="0"/>
              </a:spcBef>
            </a:pPr>
            <a:r>
              <a:rPr lang="en-US" sz="2600">
                <a:solidFill>
                  <a:srgbClr val="000000"/>
                </a:solidFill>
                <a:latin typeface="Montserrat Classic"/>
              </a:rPr>
              <a:t>Forest</a:t>
            </a:r>
          </a:p>
        </p:txBody>
      </p:sp>
      <p:sp>
        <p:nvSpPr>
          <p:cNvPr name="TextBox 19" id="19"/>
          <p:cNvSpPr txBox="true"/>
          <p:nvPr/>
        </p:nvSpPr>
        <p:spPr>
          <a:xfrm rot="0">
            <a:off x="5265455" y="3759835"/>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0.800167</a:t>
            </a:r>
          </a:p>
        </p:txBody>
      </p:sp>
      <p:grpSp>
        <p:nvGrpSpPr>
          <p:cNvPr name="Group 20" id="20"/>
          <p:cNvGrpSpPr/>
          <p:nvPr/>
        </p:nvGrpSpPr>
        <p:grpSpPr>
          <a:xfrm rot="0">
            <a:off x="625012" y="323434"/>
            <a:ext cx="10779868" cy="1296233"/>
            <a:chOff x="0" y="0"/>
            <a:chExt cx="14373158" cy="1728311"/>
          </a:xfrm>
        </p:grpSpPr>
        <p:sp>
          <p:nvSpPr>
            <p:cNvPr name="TextBox 21" id="21"/>
            <p:cNvSpPr txBox="true"/>
            <p:nvPr/>
          </p:nvSpPr>
          <p:spPr>
            <a:xfrm rot="0">
              <a:off x="0" y="9525"/>
              <a:ext cx="14373158" cy="1066535"/>
            </a:xfrm>
            <a:prstGeom prst="rect">
              <a:avLst/>
            </a:prstGeom>
          </p:spPr>
          <p:txBody>
            <a:bodyPr anchor="t" rtlCol="false" tIns="0" lIns="0" bIns="0" rIns="0">
              <a:spAutoFit/>
            </a:bodyPr>
            <a:lstStyle/>
            <a:p>
              <a:pPr>
                <a:lnSpc>
                  <a:spcPts val="6355"/>
                </a:lnSpc>
              </a:pPr>
              <a:r>
                <a:rPr lang="en-US" sz="5296">
                  <a:solidFill>
                    <a:srgbClr val="000000"/>
                  </a:solidFill>
                  <a:latin typeface="Montserrat Extra-Bold"/>
                </a:rPr>
                <a:t>Model Training</a:t>
              </a:r>
            </a:p>
          </p:txBody>
        </p:sp>
        <p:sp>
          <p:nvSpPr>
            <p:cNvPr name="TextBox 22" id="22"/>
            <p:cNvSpPr txBox="true"/>
            <p:nvPr/>
          </p:nvSpPr>
          <p:spPr>
            <a:xfrm rot="0">
              <a:off x="0" y="1135217"/>
              <a:ext cx="14373158" cy="593094"/>
            </a:xfrm>
            <a:prstGeom prst="rect">
              <a:avLst/>
            </a:prstGeom>
          </p:spPr>
          <p:txBody>
            <a:bodyPr anchor="t" rtlCol="false" tIns="0" lIns="0" bIns="0" rIns="0">
              <a:spAutoFit/>
            </a:bodyPr>
            <a:lstStyle/>
            <a:p>
              <a:pPr>
                <a:lnSpc>
                  <a:spcPts val="3758"/>
                </a:lnSpc>
                <a:spcBef>
                  <a:spcPct val="0"/>
                </a:spcBef>
              </a:pPr>
              <a:r>
                <a:rPr lang="en-US" sz="2684">
                  <a:solidFill>
                    <a:srgbClr val="000000"/>
                  </a:solidFill>
                  <a:latin typeface="Montserrat Classic"/>
                </a:rPr>
                <a:t>without dropped feature</a:t>
              </a:r>
            </a:p>
          </p:txBody>
        </p:sp>
      </p:grpSp>
      <p:sp>
        <p:nvSpPr>
          <p:cNvPr name="TextBox 23" id="23"/>
          <p:cNvSpPr txBox="true"/>
          <p:nvPr/>
        </p:nvSpPr>
        <p:spPr>
          <a:xfrm rot="0">
            <a:off x="1966764" y="8250355"/>
            <a:ext cx="2364195" cy="906105"/>
          </a:xfrm>
          <a:prstGeom prst="rect">
            <a:avLst/>
          </a:prstGeom>
        </p:spPr>
        <p:txBody>
          <a:bodyPr anchor="t" rtlCol="false" tIns="0" lIns="0" bIns="0" rIns="0">
            <a:spAutoFit/>
          </a:bodyPr>
          <a:lstStyle/>
          <a:p>
            <a:pPr algn="ctr">
              <a:lnSpc>
                <a:spcPts val="3640"/>
              </a:lnSpc>
            </a:pPr>
            <a:r>
              <a:rPr lang="en-US" sz="2600">
                <a:solidFill>
                  <a:srgbClr val="000000"/>
                </a:solidFill>
                <a:latin typeface="Montserrat Classic"/>
              </a:rPr>
              <a:t>Gradient</a:t>
            </a:r>
          </a:p>
          <a:p>
            <a:pPr algn="ctr">
              <a:lnSpc>
                <a:spcPts val="3640"/>
              </a:lnSpc>
              <a:spcBef>
                <a:spcPct val="0"/>
              </a:spcBef>
            </a:pPr>
            <a:r>
              <a:rPr lang="en-US" sz="2600">
                <a:solidFill>
                  <a:srgbClr val="000000"/>
                </a:solidFill>
                <a:latin typeface="Montserrat Classic"/>
              </a:rPr>
              <a:t>Boosting</a:t>
            </a:r>
          </a:p>
        </p:txBody>
      </p:sp>
      <p:grpSp>
        <p:nvGrpSpPr>
          <p:cNvPr name="Group 24" id="24"/>
          <p:cNvGrpSpPr/>
          <p:nvPr/>
        </p:nvGrpSpPr>
        <p:grpSpPr>
          <a:xfrm rot="0">
            <a:off x="7440660" y="3281751"/>
            <a:ext cx="1984941" cy="1413369"/>
            <a:chOff x="0" y="0"/>
            <a:chExt cx="1589064" cy="1131487"/>
          </a:xfrm>
        </p:grpSpPr>
        <p:sp>
          <p:nvSpPr>
            <p:cNvPr name="Freeform 25" id="25"/>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26" id="26"/>
          <p:cNvGrpSpPr/>
          <p:nvPr/>
        </p:nvGrpSpPr>
        <p:grpSpPr>
          <a:xfrm rot="0">
            <a:off x="7440660" y="2554015"/>
            <a:ext cx="1988524" cy="561975"/>
            <a:chOff x="0" y="0"/>
            <a:chExt cx="1438028" cy="406400"/>
          </a:xfrm>
        </p:grpSpPr>
        <p:sp>
          <p:nvSpPr>
            <p:cNvPr name="Freeform 27" id="27"/>
            <p:cNvSpPr/>
            <p:nvPr/>
          </p:nvSpPr>
          <p:spPr>
            <a:xfrm>
              <a:off x="17780" y="22860"/>
              <a:ext cx="1412629" cy="360680"/>
            </a:xfrm>
            <a:custGeom>
              <a:avLst/>
              <a:gdLst/>
              <a:ahLst/>
              <a:cxnLst/>
              <a:rect r="r" b="b" t="t" l="l"/>
              <a:pathLst>
                <a:path h="360680" w="1412629">
                  <a:moveTo>
                    <a:pt x="1412629" y="180340"/>
                  </a:moveTo>
                  <a:cubicBezTo>
                    <a:pt x="1412629" y="81280"/>
                    <a:pt x="1332618" y="0"/>
                    <a:pt x="1232289" y="0"/>
                  </a:cubicBezTo>
                  <a:lnTo>
                    <a:pt x="172720" y="0"/>
                  </a:lnTo>
                  <a:lnTo>
                    <a:pt x="172720" y="1270"/>
                  </a:lnTo>
                  <a:cubicBezTo>
                    <a:pt x="76200" y="5080"/>
                    <a:pt x="0" y="83820"/>
                    <a:pt x="0" y="180340"/>
                  </a:cubicBezTo>
                  <a:cubicBezTo>
                    <a:pt x="0" y="276860"/>
                    <a:pt x="77470" y="355600"/>
                    <a:pt x="172720" y="359410"/>
                  </a:cubicBezTo>
                  <a:lnTo>
                    <a:pt x="172720" y="360680"/>
                  </a:lnTo>
                  <a:lnTo>
                    <a:pt x="1232288" y="360680"/>
                  </a:lnTo>
                  <a:cubicBezTo>
                    <a:pt x="1331348" y="360680"/>
                    <a:pt x="1412628" y="279400"/>
                    <a:pt x="1412628" y="180340"/>
                  </a:cubicBezTo>
                  <a:close/>
                </a:path>
              </a:pathLst>
            </a:custGeom>
            <a:solidFill>
              <a:srgbClr val="F5CC7C"/>
            </a:solidFill>
          </p:spPr>
        </p:sp>
      </p:grpSp>
      <p:sp>
        <p:nvSpPr>
          <p:cNvPr name="TextBox 28" id="28"/>
          <p:cNvSpPr txBox="true"/>
          <p:nvPr/>
        </p:nvSpPr>
        <p:spPr>
          <a:xfrm rot="0">
            <a:off x="7506743" y="2636892"/>
            <a:ext cx="1856358" cy="35812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Classic"/>
              </a:rPr>
              <a:t>Test Accuracy</a:t>
            </a:r>
          </a:p>
        </p:txBody>
      </p:sp>
      <p:sp>
        <p:nvSpPr>
          <p:cNvPr name="TextBox 29" id="29"/>
          <p:cNvSpPr txBox="true"/>
          <p:nvPr/>
        </p:nvSpPr>
        <p:spPr>
          <a:xfrm rot="0">
            <a:off x="7558390" y="3759835"/>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0.799561</a:t>
            </a:r>
          </a:p>
        </p:txBody>
      </p:sp>
      <p:grpSp>
        <p:nvGrpSpPr>
          <p:cNvPr name="Group 30" id="30"/>
          <p:cNvGrpSpPr/>
          <p:nvPr/>
        </p:nvGrpSpPr>
        <p:grpSpPr>
          <a:xfrm rot="0">
            <a:off x="9799258" y="3281751"/>
            <a:ext cx="1984941" cy="1413369"/>
            <a:chOff x="0" y="0"/>
            <a:chExt cx="1589064" cy="1131487"/>
          </a:xfrm>
        </p:grpSpPr>
        <p:sp>
          <p:nvSpPr>
            <p:cNvPr name="Freeform 31" id="31"/>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32" id="32"/>
          <p:cNvGrpSpPr/>
          <p:nvPr/>
        </p:nvGrpSpPr>
        <p:grpSpPr>
          <a:xfrm rot="0">
            <a:off x="9799258" y="2554015"/>
            <a:ext cx="1984941" cy="561975"/>
            <a:chOff x="0" y="0"/>
            <a:chExt cx="1435437" cy="406400"/>
          </a:xfrm>
        </p:grpSpPr>
        <p:sp>
          <p:nvSpPr>
            <p:cNvPr name="Freeform 33" id="33"/>
            <p:cNvSpPr/>
            <p:nvPr/>
          </p:nvSpPr>
          <p:spPr>
            <a:xfrm>
              <a:off x="17780" y="22860"/>
              <a:ext cx="1410038" cy="360680"/>
            </a:xfrm>
            <a:custGeom>
              <a:avLst/>
              <a:gdLst/>
              <a:ahLst/>
              <a:cxnLst/>
              <a:rect r="r" b="b" t="t" l="l"/>
              <a:pathLst>
                <a:path h="360680" w="1410038">
                  <a:moveTo>
                    <a:pt x="1410038" y="180340"/>
                  </a:moveTo>
                  <a:cubicBezTo>
                    <a:pt x="1410038" y="81280"/>
                    <a:pt x="1330028" y="0"/>
                    <a:pt x="1229698" y="0"/>
                  </a:cubicBezTo>
                  <a:lnTo>
                    <a:pt x="172720" y="0"/>
                  </a:lnTo>
                  <a:lnTo>
                    <a:pt x="172720" y="1270"/>
                  </a:lnTo>
                  <a:cubicBezTo>
                    <a:pt x="76200" y="5080"/>
                    <a:pt x="0" y="83820"/>
                    <a:pt x="0" y="180340"/>
                  </a:cubicBezTo>
                  <a:cubicBezTo>
                    <a:pt x="0" y="276860"/>
                    <a:pt x="77470" y="355600"/>
                    <a:pt x="172720" y="359410"/>
                  </a:cubicBezTo>
                  <a:lnTo>
                    <a:pt x="172720" y="360680"/>
                  </a:lnTo>
                  <a:lnTo>
                    <a:pt x="1229697" y="360680"/>
                  </a:lnTo>
                  <a:cubicBezTo>
                    <a:pt x="1328757" y="360680"/>
                    <a:pt x="1410037" y="279400"/>
                    <a:pt x="1410037" y="180340"/>
                  </a:cubicBezTo>
                  <a:close/>
                </a:path>
              </a:pathLst>
            </a:custGeom>
            <a:solidFill>
              <a:srgbClr val="F5CC7C"/>
            </a:solidFill>
          </p:spPr>
        </p:sp>
      </p:grpSp>
      <p:sp>
        <p:nvSpPr>
          <p:cNvPr name="TextBox 34" id="34"/>
          <p:cNvSpPr txBox="true"/>
          <p:nvPr/>
        </p:nvSpPr>
        <p:spPr>
          <a:xfrm rot="0">
            <a:off x="9863550" y="2608418"/>
            <a:ext cx="1856358" cy="398085"/>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Montserrat Classic"/>
              </a:rPr>
              <a:t>Precision</a:t>
            </a:r>
          </a:p>
        </p:txBody>
      </p:sp>
      <p:sp>
        <p:nvSpPr>
          <p:cNvPr name="TextBox 35" id="35"/>
          <p:cNvSpPr txBox="true"/>
          <p:nvPr/>
        </p:nvSpPr>
        <p:spPr>
          <a:xfrm rot="0">
            <a:off x="9916987" y="3759835"/>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0.740782</a:t>
            </a:r>
          </a:p>
        </p:txBody>
      </p:sp>
      <p:grpSp>
        <p:nvGrpSpPr>
          <p:cNvPr name="Group 36" id="36"/>
          <p:cNvGrpSpPr/>
          <p:nvPr/>
        </p:nvGrpSpPr>
        <p:grpSpPr>
          <a:xfrm rot="0">
            <a:off x="12193047" y="3248329"/>
            <a:ext cx="1984941" cy="1413369"/>
            <a:chOff x="0" y="0"/>
            <a:chExt cx="1589064" cy="1131487"/>
          </a:xfrm>
        </p:grpSpPr>
        <p:sp>
          <p:nvSpPr>
            <p:cNvPr name="Freeform 37" id="37"/>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38" id="38"/>
          <p:cNvGrpSpPr/>
          <p:nvPr/>
        </p:nvGrpSpPr>
        <p:grpSpPr>
          <a:xfrm rot="0">
            <a:off x="12196029" y="2550286"/>
            <a:ext cx="1984941" cy="561975"/>
            <a:chOff x="0" y="0"/>
            <a:chExt cx="1435437" cy="406400"/>
          </a:xfrm>
        </p:grpSpPr>
        <p:sp>
          <p:nvSpPr>
            <p:cNvPr name="Freeform 39" id="39"/>
            <p:cNvSpPr/>
            <p:nvPr/>
          </p:nvSpPr>
          <p:spPr>
            <a:xfrm>
              <a:off x="17780" y="22860"/>
              <a:ext cx="1410038" cy="360680"/>
            </a:xfrm>
            <a:custGeom>
              <a:avLst/>
              <a:gdLst/>
              <a:ahLst/>
              <a:cxnLst/>
              <a:rect r="r" b="b" t="t" l="l"/>
              <a:pathLst>
                <a:path h="360680" w="1410038">
                  <a:moveTo>
                    <a:pt x="1410038" y="180340"/>
                  </a:moveTo>
                  <a:cubicBezTo>
                    <a:pt x="1410038" y="81280"/>
                    <a:pt x="1330028" y="0"/>
                    <a:pt x="1229698" y="0"/>
                  </a:cubicBezTo>
                  <a:lnTo>
                    <a:pt x="172720" y="0"/>
                  </a:lnTo>
                  <a:lnTo>
                    <a:pt x="172720" y="1270"/>
                  </a:lnTo>
                  <a:cubicBezTo>
                    <a:pt x="76200" y="5080"/>
                    <a:pt x="0" y="83820"/>
                    <a:pt x="0" y="180340"/>
                  </a:cubicBezTo>
                  <a:cubicBezTo>
                    <a:pt x="0" y="276860"/>
                    <a:pt x="77470" y="355600"/>
                    <a:pt x="172720" y="359410"/>
                  </a:cubicBezTo>
                  <a:lnTo>
                    <a:pt x="172720" y="360680"/>
                  </a:lnTo>
                  <a:lnTo>
                    <a:pt x="1229697" y="360680"/>
                  </a:lnTo>
                  <a:cubicBezTo>
                    <a:pt x="1328757" y="360680"/>
                    <a:pt x="1410037" y="279400"/>
                    <a:pt x="1410037" y="180340"/>
                  </a:cubicBezTo>
                  <a:close/>
                </a:path>
              </a:pathLst>
            </a:custGeom>
            <a:solidFill>
              <a:srgbClr val="F5CC7C"/>
            </a:solidFill>
          </p:spPr>
        </p:sp>
      </p:grpSp>
      <p:sp>
        <p:nvSpPr>
          <p:cNvPr name="TextBox 40" id="40"/>
          <p:cNvSpPr txBox="true"/>
          <p:nvPr/>
        </p:nvSpPr>
        <p:spPr>
          <a:xfrm rot="0">
            <a:off x="12257339" y="2612147"/>
            <a:ext cx="1856358" cy="398086"/>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Montserrat Classic"/>
              </a:rPr>
              <a:t>Recall</a:t>
            </a:r>
          </a:p>
        </p:txBody>
      </p:sp>
      <p:sp>
        <p:nvSpPr>
          <p:cNvPr name="TextBox 41" id="41"/>
          <p:cNvSpPr txBox="true"/>
          <p:nvPr/>
        </p:nvSpPr>
        <p:spPr>
          <a:xfrm rot="0">
            <a:off x="12335639" y="3759835"/>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0.459260</a:t>
            </a:r>
          </a:p>
        </p:txBody>
      </p:sp>
      <p:grpSp>
        <p:nvGrpSpPr>
          <p:cNvPr name="Group 42" id="42"/>
          <p:cNvGrpSpPr/>
          <p:nvPr/>
        </p:nvGrpSpPr>
        <p:grpSpPr>
          <a:xfrm rot="0">
            <a:off x="14615183" y="3321936"/>
            <a:ext cx="1984941" cy="1397923"/>
            <a:chOff x="0" y="0"/>
            <a:chExt cx="1589064" cy="1119121"/>
          </a:xfrm>
        </p:grpSpPr>
        <p:sp>
          <p:nvSpPr>
            <p:cNvPr name="Freeform 43" id="43"/>
            <p:cNvSpPr/>
            <p:nvPr/>
          </p:nvSpPr>
          <p:spPr>
            <a:xfrm>
              <a:off x="0" y="0"/>
              <a:ext cx="1589065" cy="1119121"/>
            </a:xfrm>
            <a:custGeom>
              <a:avLst/>
              <a:gdLst/>
              <a:ahLst/>
              <a:cxnLst/>
              <a:rect r="r" b="b" t="t" l="l"/>
              <a:pathLst>
                <a:path h="1119121" w="1589065">
                  <a:moveTo>
                    <a:pt x="1464604" y="1119121"/>
                  </a:moveTo>
                  <a:lnTo>
                    <a:pt x="124460" y="1119121"/>
                  </a:lnTo>
                  <a:cubicBezTo>
                    <a:pt x="55880" y="1119121"/>
                    <a:pt x="0" y="1063241"/>
                    <a:pt x="0" y="994661"/>
                  </a:cubicBezTo>
                  <a:lnTo>
                    <a:pt x="0" y="124460"/>
                  </a:lnTo>
                  <a:cubicBezTo>
                    <a:pt x="0" y="55880"/>
                    <a:pt x="55880" y="0"/>
                    <a:pt x="124460" y="0"/>
                  </a:cubicBezTo>
                  <a:lnTo>
                    <a:pt x="1464605" y="0"/>
                  </a:lnTo>
                  <a:cubicBezTo>
                    <a:pt x="1533185" y="0"/>
                    <a:pt x="1589065" y="55880"/>
                    <a:pt x="1589065" y="124460"/>
                  </a:cubicBezTo>
                  <a:lnTo>
                    <a:pt x="1589065" y="994661"/>
                  </a:lnTo>
                  <a:cubicBezTo>
                    <a:pt x="1589065" y="1063241"/>
                    <a:pt x="1533185" y="1119121"/>
                    <a:pt x="1464605" y="1119121"/>
                  </a:cubicBezTo>
                  <a:close/>
                </a:path>
              </a:pathLst>
            </a:custGeom>
            <a:solidFill>
              <a:srgbClr val="EDF0F2"/>
            </a:solidFill>
          </p:spPr>
        </p:sp>
      </p:grpSp>
      <p:sp>
        <p:nvSpPr>
          <p:cNvPr name="TextBox 44" id="44"/>
          <p:cNvSpPr txBox="true"/>
          <p:nvPr/>
        </p:nvSpPr>
        <p:spPr>
          <a:xfrm rot="0">
            <a:off x="14777434" y="3759835"/>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0.566880</a:t>
            </a:r>
          </a:p>
        </p:txBody>
      </p:sp>
      <p:grpSp>
        <p:nvGrpSpPr>
          <p:cNvPr name="Group 45" id="45"/>
          <p:cNvGrpSpPr/>
          <p:nvPr/>
        </p:nvGrpSpPr>
        <p:grpSpPr>
          <a:xfrm rot="0">
            <a:off x="14615183" y="2550286"/>
            <a:ext cx="1984941" cy="561975"/>
            <a:chOff x="0" y="0"/>
            <a:chExt cx="1435437" cy="406400"/>
          </a:xfrm>
        </p:grpSpPr>
        <p:sp>
          <p:nvSpPr>
            <p:cNvPr name="Freeform 46" id="46"/>
            <p:cNvSpPr/>
            <p:nvPr/>
          </p:nvSpPr>
          <p:spPr>
            <a:xfrm>
              <a:off x="17780" y="22860"/>
              <a:ext cx="1410038" cy="360680"/>
            </a:xfrm>
            <a:custGeom>
              <a:avLst/>
              <a:gdLst/>
              <a:ahLst/>
              <a:cxnLst/>
              <a:rect r="r" b="b" t="t" l="l"/>
              <a:pathLst>
                <a:path h="360680" w="1410038">
                  <a:moveTo>
                    <a:pt x="1410038" y="180340"/>
                  </a:moveTo>
                  <a:cubicBezTo>
                    <a:pt x="1410038" y="81280"/>
                    <a:pt x="1330028" y="0"/>
                    <a:pt x="1229698" y="0"/>
                  </a:cubicBezTo>
                  <a:lnTo>
                    <a:pt x="172720" y="0"/>
                  </a:lnTo>
                  <a:lnTo>
                    <a:pt x="172720" y="1270"/>
                  </a:lnTo>
                  <a:cubicBezTo>
                    <a:pt x="76200" y="5080"/>
                    <a:pt x="0" y="83820"/>
                    <a:pt x="0" y="180340"/>
                  </a:cubicBezTo>
                  <a:cubicBezTo>
                    <a:pt x="0" y="276860"/>
                    <a:pt x="77470" y="355600"/>
                    <a:pt x="172720" y="359410"/>
                  </a:cubicBezTo>
                  <a:lnTo>
                    <a:pt x="172720" y="360680"/>
                  </a:lnTo>
                  <a:lnTo>
                    <a:pt x="1229697" y="360680"/>
                  </a:lnTo>
                  <a:cubicBezTo>
                    <a:pt x="1328757" y="360680"/>
                    <a:pt x="1410037" y="279400"/>
                    <a:pt x="1410037" y="180340"/>
                  </a:cubicBezTo>
                  <a:close/>
                </a:path>
              </a:pathLst>
            </a:custGeom>
            <a:solidFill>
              <a:srgbClr val="F5CC7C"/>
            </a:solidFill>
          </p:spPr>
        </p:sp>
      </p:grpSp>
      <p:sp>
        <p:nvSpPr>
          <p:cNvPr name="TextBox 47" id="47"/>
          <p:cNvSpPr txBox="true"/>
          <p:nvPr/>
        </p:nvSpPr>
        <p:spPr>
          <a:xfrm rot="0">
            <a:off x="14723996" y="2612147"/>
            <a:ext cx="1856358" cy="398086"/>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Montserrat Classic"/>
              </a:rPr>
              <a:t>F1-Score</a:t>
            </a:r>
          </a:p>
        </p:txBody>
      </p:sp>
      <p:grpSp>
        <p:nvGrpSpPr>
          <p:cNvPr name="Group 48" id="48"/>
          <p:cNvGrpSpPr/>
          <p:nvPr/>
        </p:nvGrpSpPr>
        <p:grpSpPr>
          <a:xfrm rot="0">
            <a:off x="5079851" y="4953217"/>
            <a:ext cx="1984941" cy="1413369"/>
            <a:chOff x="0" y="0"/>
            <a:chExt cx="1589064" cy="1131487"/>
          </a:xfrm>
        </p:grpSpPr>
        <p:sp>
          <p:nvSpPr>
            <p:cNvPr name="Freeform 49" id="49"/>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50" id="50"/>
          <p:cNvGrpSpPr/>
          <p:nvPr/>
        </p:nvGrpSpPr>
        <p:grpSpPr>
          <a:xfrm rot="0">
            <a:off x="7440660" y="4917657"/>
            <a:ext cx="1984941" cy="1413369"/>
            <a:chOff x="0" y="0"/>
            <a:chExt cx="1589064" cy="1131487"/>
          </a:xfrm>
        </p:grpSpPr>
        <p:sp>
          <p:nvSpPr>
            <p:cNvPr name="Freeform 51" id="51"/>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52" id="52"/>
          <p:cNvGrpSpPr/>
          <p:nvPr/>
        </p:nvGrpSpPr>
        <p:grpSpPr>
          <a:xfrm rot="0">
            <a:off x="9799258" y="4953217"/>
            <a:ext cx="1984941" cy="1413369"/>
            <a:chOff x="0" y="0"/>
            <a:chExt cx="1589064" cy="1131487"/>
          </a:xfrm>
        </p:grpSpPr>
        <p:sp>
          <p:nvSpPr>
            <p:cNvPr name="Freeform 53" id="53"/>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54" id="54"/>
          <p:cNvGrpSpPr/>
          <p:nvPr/>
        </p:nvGrpSpPr>
        <p:grpSpPr>
          <a:xfrm rot="0">
            <a:off x="12196029" y="4917657"/>
            <a:ext cx="1984941" cy="1413369"/>
            <a:chOff x="0" y="0"/>
            <a:chExt cx="1589064" cy="1131487"/>
          </a:xfrm>
        </p:grpSpPr>
        <p:sp>
          <p:nvSpPr>
            <p:cNvPr name="Freeform 55" id="55"/>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sp>
        <p:nvSpPr>
          <p:cNvPr name="TextBox 56" id="56"/>
          <p:cNvSpPr txBox="true"/>
          <p:nvPr/>
        </p:nvSpPr>
        <p:spPr>
          <a:xfrm rot="0">
            <a:off x="5383853" y="5446591"/>
            <a:ext cx="138410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0.891895</a:t>
            </a:r>
          </a:p>
        </p:txBody>
      </p:sp>
      <p:sp>
        <p:nvSpPr>
          <p:cNvPr name="TextBox 57" id="57"/>
          <p:cNvSpPr txBox="true"/>
          <p:nvPr/>
        </p:nvSpPr>
        <p:spPr>
          <a:xfrm rot="0">
            <a:off x="7561972" y="5446591"/>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0.824622</a:t>
            </a:r>
          </a:p>
        </p:txBody>
      </p:sp>
      <p:sp>
        <p:nvSpPr>
          <p:cNvPr name="TextBox 58" id="58"/>
          <p:cNvSpPr txBox="true"/>
          <p:nvPr/>
        </p:nvSpPr>
        <p:spPr>
          <a:xfrm rot="0">
            <a:off x="9916987" y="5446591"/>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0.666257</a:t>
            </a:r>
          </a:p>
        </p:txBody>
      </p:sp>
      <p:sp>
        <p:nvSpPr>
          <p:cNvPr name="TextBox 59" id="59"/>
          <p:cNvSpPr txBox="true"/>
          <p:nvPr/>
        </p:nvSpPr>
        <p:spPr>
          <a:xfrm rot="0">
            <a:off x="12310776" y="5431302"/>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0.772188</a:t>
            </a:r>
          </a:p>
        </p:txBody>
      </p:sp>
      <p:grpSp>
        <p:nvGrpSpPr>
          <p:cNvPr name="Group 60" id="60"/>
          <p:cNvGrpSpPr/>
          <p:nvPr/>
        </p:nvGrpSpPr>
        <p:grpSpPr>
          <a:xfrm rot="0">
            <a:off x="14615183" y="4917657"/>
            <a:ext cx="1984941" cy="1397923"/>
            <a:chOff x="0" y="0"/>
            <a:chExt cx="1589064" cy="1119121"/>
          </a:xfrm>
        </p:grpSpPr>
        <p:sp>
          <p:nvSpPr>
            <p:cNvPr name="Freeform 61" id="61"/>
            <p:cNvSpPr/>
            <p:nvPr/>
          </p:nvSpPr>
          <p:spPr>
            <a:xfrm>
              <a:off x="0" y="0"/>
              <a:ext cx="1589065" cy="1119121"/>
            </a:xfrm>
            <a:custGeom>
              <a:avLst/>
              <a:gdLst/>
              <a:ahLst/>
              <a:cxnLst/>
              <a:rect r="r" b="b" t="t" l="l"/>
              <a:pathLst>
                <a:path h="1119121" w="1589065">
                  <a:moveTo>
                    <a:pt x="1464604" y="1119121"/>
                  </a:moveTo>
                  <a:lnTo>
                    <a:pt x="124460" y="1119121"/>
                  </a:lnTo>
                  <a:cubicBezTo>
                    <a:pt x="55880" y="1119121"/>
                    <a:pt x="0" y="1063241"/>
                    <a:pt x="0" y="994661"/>
                  </a:cubicBezTo>
                  <a:lnTo>
                    <a:pt x="0" y="124460"/>
                  </a:lnTo>
                  <a:cubicBezTo>
                    <a:pt x="0" y="55880"/>
                    <a:pt x="55880" y="0"/>
                    <a:pt x="124460" y="0"/>
                  </a:cubicBezTo>
                  <a:lnTo>
                    <a:pt x="1464605" y="0"/>
                  </a:lnTo>
                  <a:cubicBezTo>
                    <a:pt x="1533185" y="0"/>
                    <a:pt x="1589065" y="55880"/>
                    <a:pt x="1589065" y="124460"/>
                  </a:cubicBezTo>
                  <a:lnTo>
                    <a:pt x="1589065" y="994661"/>
                  </a:lnTo>
                  <a:cubicBezTo>
                    <a:pt x="1589065" y="1063241"/>
                    <a:pt x="1533185" y="1119121"/>
                    <a:pt x="1464605" y="1119121"/>
                  </a:cubicBezTo>
                  <a:close/>
                </a:path>
              </a:pathLst>
            </a:custGeom>
            <a:solidFill>
              <a:srgbClr val="EDF0F2"/>
            </a:solidFill>
          </p:spPr>
        </p:sp>
      </p:grpSp>
      <p:sp>
        <p:nvSpPr>
          <p:cNvPr name="TextBox 62" id="62"/>
          <p:cNvSpPr txBox="true"/>
          <p:nvPr/>
        </p:nvSpPr>
        <p:spPr>
          <a:xfrm rot="0">
            <a:off x="14777434" y="5446591"/>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0.715096</a:t>
            </a:r>
          </a:p>
        </p:txBody>
      </p:sp>
      <p:grpSp>
        <p:nvGrpSpPr>
          <p:cNvPr name="Group 63" id="63"/>
          <p:cNvGrpSpPr/>
          <p:nvPr/>
        </p:nvGrpSpPr>
        <p:grpSpPr>
          <a:xfrm rot="0">
            <a:off x="5083434" y="6515154"/>
            <a:ext cx="1984941" cy="1413369"/>
            <a:chOff x="0" y="0"/>
            <a:chExt cx="1589064" cy="1131487"/>
          </a:xfrm>
        </p:grpSpPr>
        <p:sp>
          <p:nvSpPr>
            <p:cNvPr name="Freeform 64" id="64"/>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65" id="65"/>
          <p:cNvGrpSpPr/>
          <p:nvPr/>
        </p:nvGrpSpPr>
        <p:grpSpPr>
          <a:xfrm rot="0">
            <a:off x="7440660" y="6515154"/>
            <a:ext cx="1984941" cy="1413369"/>
            <a:chOff x="0" y="0"/>
            <a:chExt cx="1589064" cy="1131487"/>
          </a:xfrm>
        </p:grpSpPr>
        <p:sp>
          <p:nvSpPr>
            <p:cNvPr name="Freeform 66" id="66"/>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67" id="67"/>
          <p:cNvGrpSpPr/>
          <p:nvPr/>
        </p:nvGrpSpPr>
        <p:grpSpPr>
          <a:xfrm rot="0">
            <a:off x="9799258" y="6548720"/>
            <a:ext cx="1984941" cy="1413369"/>
            <a:chOff x="0" y="0"/>
            <a:chExt cx="1589064" cy="1131487"/>
          </a:xfrm>
        </p:grpSpPr>
        <p:sp>
          <p:nvSpPr>
            <p:cNvPr name="Freeform 68" id="68"/>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69" id="69"/>
          <p:cNvGrpSpPr/>
          <p:nvPr/>
        </p:nvGrpSpPr>
        <p:grpSpPr>
          <a:xfrm rot="0">
            <a:off x="12196029" y="6548720"/>
            <a:ext cx="1984941" cy="1413369"/>
            <a:chOff x="0" y="0"/>
            <a:chExt cx="1589064" cy="1131487"/>
          </a:xfrm>
        </p:grpSpPr>
        <p:sp>
          <p:nvSpPr>
            <p:cNvPr name="Freeform 70" id="70"/>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sp>
        <p:nvSpPr>
          <p:cNvPr name="TextBox 71" id="71"/>
          <p:cNvSpPr txBox="true"/>
          <p:nvPr/>
        </p:nvSpPr>
        <p:spPr>
          <a:xfrm rot="0">
            <a:off x="5329581" y="6985516"/>
            <a:ext cx="1492647"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0.984986</a:t>
            </a:r>
          </a:p>
        </p:txBody>
      </p:sp>
      <p:sp>
        <p:nvSpPr>
          <p:cNvPr name="TextBox 72" id="72"/>
          <p:cNvSpPr txBox="true"/>
          <p:nvPr/>
        </p:nvSpPr>
        <p:spPr>
          <a:xfrm rot="0">
            <a:off x="7561972" y="6985516"/>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0.939507</a:t>
            </a:r>
          </a:p>
        </p:txBody>
      </p:sp>
      <p:sp>
        <p:nvSpPr>
          <p:cNvPr name="TextBox 73" id="73"/>
          <p:cNvSpPr txBox="true"/>
          <p:nvPr/>
        </p:nvSpPr>
        <p:spPr>
          <a:xfrm rot="0">
            <a:off x="9916987" y="7026804"/>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0.854782</a:t>
            </a:r>
          </a:p>
        </p:txBody>
      </p:sp>
      <p:sp>
        <p:nvSpPr>
          <p:cNvPr name="TextBox 74" id="74"/>
          <p:cNvSpPr txBox="true"/>
          <p:nvPr/>
        </p:nvSpPr>
        <p:spPr>
          <a:xfrm rot="0">
            <a:off x="12335639" y="7044088"/>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0.949591</a:t>
            </a:r>
          </a:p>
        </p:txBody>
      </p:sp>
      <p:grpSp>
        <p:nvGrpSpPr>
          <p:cNvPr name="Group 75" id="75"/>
          <p:cNvGrpSpPr/>
          <p:nvPr/>
        </p:nvGrpSpPr>
        <p:grpSpPr>
          <a:xfrm rot="0">
            <a:off x="14615183" y="6515154"/>
            <a:ext cx="1984941" cy="1397923"/>
            <a:chOff x="0" y="0"/>
            <a:chExt cx="1589064" cy="1119121"/>
          </a:xfrm>
        </p:grpSpPr>
        <p:sp>
          <p:nvSpPr>
            <p:cNvPr name="Freeform 76" id="76"/>
            <p:cNvSpPr/>
            <p:nvPr/>
          </p:nvSpPr>
          <p:spPr>
            <a:xfrm>
              <a:off x="0" y="0"/>
              <a:ext cx="1589065" cy="1119121"/>
            </a:xfrm>
            <a:custGeom>
              <a:avLst/>
              <a:gdLst/>
              <a:ahLst/>
              <a:cxnLst/>
              <a:rect r="r" b="b" t="t" l="l"/>
              <a:pathLst>
                <a:path h="1119121" w="1589065">
                  <a:moveTo>
                    <a:pt x="1464604" y="1119121"/>
                  </a:moveTo>
                  <a:lnTo>
                    <a:pt x="124460" y="1119121"/>
                  </a:lnTo>
                  <a:cubicBezTo>
                    <a:pt x="55880" y="1119121"/>
                    <a:pt x="0" y="1063241"/>
                    <a:pt x="0" y="994661"/>
                  </a:cubicBezTo>
                  <a:lnTo>
                    <a:pt x="0" y="124460"/>
                  </a:lnTo>
                  <a:cubicBezTo>
                    <a:pt x="0" y="55880"/>
                    <a:pt x="55880" y="0"/>
                    <a:pt x="124460" y="0"/>
                  </a:cubicBezTo>
                  <a:lnTo>
                    <a:pt x="1464605" y="0"/>
                  </a:lnTo>
                  <a:cubicBezTo>
                    <a:pt x="1533185" y="0"/>
                    <a:pt x="1589065" y="55880"/>
                    <a:pt x="1589065" y="124460"/>
                  </a:cubicBezTo>
                  <a:lnTo>
                    <a:pt x="1589065" y="994661"/>
                  </a:lnTo>
                  <a:cubicBezTo>
                    <a:pt x="1589065" y="1063241"/>
                    <a:pt x="1533185" y="1119121"/>
                    <a:pt x="1464605" y="1119121"/>
                  </a:cubicBezTo>
                  <a:close/>
                </a:path>
              </a:pathLst>
            </a:custGeom>
            <a:solidFill>
              <a:srgbClr val="EDF0F2"/>
            </a:solidFill>
          </p:spPr>
        </p:sp>
      </p:grpSp>
      <p:sp>
        <p:nvSpPr>
          <p:cNvPr name="TextBox 77" id="77"/>
          <p:cNvSpPr txBox="true"/>
          <p:nvPr/>
        </p:nvSpPr>
        <p:spPr>
          <a:xfrm rot="0">
            <a:off x="14777434" y="6993239"/>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0.899427</a:t>
            </a:r>
          </a:p>
        </p:txBody>
      </p:sp>
      <p:grpSp>
        <p:nvGrpSpPr>
          <p:cNvPr name="Group 78" id="78"/>
          <p:cNvGrpSpPr/>
          <p:nvPr/>
        </p:nvGrpSpPr>
        <p:grpSpPr>
          <a:xfrm rot="0">
            <a:off x="5083434" y="8185611"/>
            <a:ext cx="1984941" cy="1413369"/>
            <a:chOff x="0" y="0"/>
            <a:chExt cx="1589064" cy="1131487"/>
          </a:xfrm>
        </p:grpSpPr>
        <p:sp>
          <p:nvSpPr>
            <p:cNvPr name="Freeform 79" id="79"/>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80" id="80"/>
          <p:cNvGrpSpPr/>
          <p:nvPr/>
        </p:nvGrpSpPr>
        <p:grpSpPr>
          <a:xfrm rot="0">
            <a:off x="7444243" y="8185611"/>
            <a:ext cx="1984941" cy="1413369"/>
            <a:chOff x="0" y="0"/>
            <a:chExt cx="1589064" cy="1131487"/>
          </a:xfrm>
        </p:grpSpPr>
        <p:sp>
          <p:nvSpPr>
            <p:cNvPr name="Freeform 81" id="81"/>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82" id="82"/>
          <p:cNvGrpSpPr/>
          <p:nvPr/>
        </p:nvGrpSpPr>
        <p:grpSpPr>
          <a:xfrm rot="0">
            <a:off x="9799258" y="8185611"/>
            <a:ext cx="1984941" cy="1413369"/>
            <a:chOff x="0" y="0"/>
            <a:chExt cx="1589064" cy="1131487"/>
          </a:xfrm>
        </p:grpSpPr>
        <p:sp>
          <p:nvSpPr>
            <p:cNvPr name="Freeform 83" id="83"/>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84" id="84"/>
          <p:cNvGrpSpPr/>
          <p:nvPr/>
        </p:nvGrpSpPr>
        <p:grpSpPr>
          <a:xfrm rot="0">
            <a:off x="12196029" y="8185611"/>
            <a:ext cx="1984941" cy="1413369"/>
            <a:chOff x="0" y="0"/>
            <a:chExt cx="1589064" cy="1131487"/>
          </a:xfrm>
        </p:grpSpPr>
        <p:sp>
          <p:nvSpPr>
            <p:cNvPr name="Freeform 85" id="85"/>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sp>
        <p:nvSpPr>
          <p:cNvPr name="TextBox 86" id="86"/>
          <p:cNvSpPr txBox="true"/>
          <p:nvPr/>
        </p:nvSpPr>
        <p:spPr>
          <a:xfrm rot="0">
            <a:off x="5444176" y="8701895"/>
            <a:ext cx="1392039"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0.815949</a:t>
            </a:r>
          </a:p>
        </p:txBody>
      </p:sp>
      <p:sp>
        <p:nvSpPr>
          <p:cNvPr name="TextBox 87" id="87"/>
          <p:cNvSpPr txBox="true"/>
          <p:nvPr/>
        </p:nvSpPr>
        <p:spPr>
          <a:xfrm rot="0">
            <a:off x="7561972" y="8701895"/>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0.813543</a:t>
            </a:r>
          </a:p>
        </p:txBody>
      </p:sp>
      <p:sp>
        <p:nvSpPr>
          <p:cNvPr name="TextBox 88" id="88"/>
          <p:cNvSpPr txBox="true"/>
          <p:nvPr/>
        </p:nvSpPr>
        <p:spPr>
          <a:xfrm rot="0">
            <a:off x="9916987" y="8701895"/>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0.740438</a:t>
            </a:r>
          </a:p>
        </p:txBody>
      </p:sp>
      <p:sp>
        <p:nvSpPr>
          <p:cNvPr name="TextBox 89" id="89"/>
          <p:cNvSpPr txBox="true"/>
          <p:nvPr/>
        </p:nvSpPr>
        <p:spPr>
          <a:xfrm rot="0">
            <a:off x="12310776" y="8701895"/>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0.534934</a:t>
            </a:r>
          </a:p>
        </p:txBody>
      </p:sp>
      <p:grpSp>
        <p:nvGrpSpPr>
          <p:cNvPr name="Group 90" id="90"/>
          <p:cNvGrpSpPr/>
          <p:nvPr/>
        </p:nvGrpSpPr>
        <p:grpSpPr>
          <a:xfrm rot="0">
            <a:off x="14659705" y="8185611"/>
            <a:ext cx="1984941" cy="1397923"/>
            <a:chOff x="0" y="0"/>
            <a:chExt cx="1589064" cy="1119121"/>
          </a:xfrm>
        </p:grpSpPr>
        <p:sp>
          <p:nvSpPr>
            <p:cNvPr name="Freeform 91" id="91"/>
            <p:cNvSpPr/>
            <p:nvPr/>
          </p:nvSpPr>
          <p:spPr>
            <a:xfrm>
              <a:off x="0" y="0"/>
              <a:ext cx="1589065" cy="1119121"/>
            </a:xfrm>
            <a:custGeom>
              <a:avLst/>
              <a:gdLst/>
              <a:ahLst/>
              <a:cxnLst/>
              <a:rect r="r" b="b" t="t" l="l"/>
              <a:pathLst>
                <a:path h="1119121" w="1589065">
                  <a:moveTo>
                    <a:pt x="1464604" y="1119121"/>
                  </a:moveTo>
                  <a:lnTo>
                    <a:pt x="124460" y="1119121"/>
                  </a:lnTo>
                  <a:cubicBezTo>
                    <a:pt x="55880" y="1119121"/>
                    <a:pt x="0" y="1063241"/>
                    <a:pt x="0" y="994661"/>
                  </a:cubicBezTo>
                  <a:lnTo>
                    <a:pt x="0" y="124460"/>
                  </a:lnTo>
                  <a:cubicBezTo>
                    <a:pt x="0" y="55880"/>
                    <a:pt x="55880" y="0"/>
                    <a:pt x="124460" y="0"/>
                  </a:cubicBezTo>
                  <a:lnTo>
                    <a:pt x="1464605" y="0"/>
                  </a:lnTo>
                  <a:cubicBezTo>
                    <a:pt x="1533185" y="0"/>
                    <a:pt x="1589065" y="55880"/>
                    <a:pt x="1589065" y="124460"/>
                  </a:cubicBezTo>
                  <a:lnTo>
                    <a:pt x="1589065" y="994661"/>
                  </a:lnTo>
                  <a:cubicBezTo>
                    <a:pt x="1589065" y="1063241"/>
                    <a:pt x="1533185" y="1119121"/>
                    <a:pt x="1464605" y="1119121"/>
                  </a:cubicBezTo>
                  <a:close/>
                </a:path>
              </a:pathLst>
            </a:custGeom>
            <a:solidFill>
              <a:srgbClr val="EDF0F2"/>
            </a:solidFill>
          </p:spPr>
        </p:sp>
      </p:grpSp>
      <p:sp>
        <p:nvSpPr>
          <p:cNvPr name="TextBox 92" id="92"/>
          <p:cNvSpPr txBox="true"/>
          <p:nvPr/>
        </p:nvSpPr>
        <p:spPr>
          <a:xfrm rot="0">
            <a:off x="14777434" y="8663695"/>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0.621024</a:t>
            </a:r>
          </a:p>
        </p:txBody>
      </p:sp>
    </p:spTree>
  </p:cSld>
  <p:clrMapOvr>
    <a:masterClrMapping/>
  </p:clrMapOvr>
</p:sld>
</file>

<file path=ppt/slides/slide32.xml><?xml version="1.0" encoding="utf-8"?>
<p:sld xmlns:p="http://schemas.openxmlformats.org/presentationml/2006/main" xmlns:a="http://schemas.openxmlformats.org/drawingml/2006/main">
  <p:cSld>
    <p:bg>
      <p:bgPr>
        <a:solidFill>
          <a:srgbClr val="FFFCFA"/>
        </a:solidFill>
      </p:bgPr>
    </p:bg>
    <p:spTree>
      <p:nvGrpSpPr>
        <p:cNvPr id="1" name=""/>
        <p:cNvGrpSpPr/>
        <p:nvPr/>
      </p:nvGrpSpPr>
      <p:grpSpPr>
        <a:xfrm>
          <a:off x="0" y="0"/>
          <a:ext cx="0" cy="0"/>
          <a:chOff x="0" y="0"/>
          <a:chExt cx="0" cy="0"/>
        </a:xfrm>
      </p:grpSpPr>
      <p:grpSp>
        <p:nvGrpSpPr>
          <p:cNvPr name="Group 2" id="2"/>
          <p:cNvGrpSpPr/>
          <p:nvPr/>
        </p:nvGrpSpPr>
        <p:grpSpPr>
          <a:xfrm rot="0">
            <a:off x="1338185" y="1997061"/>
            <a:ext cx="3608222" cy="1632909"/>
            <a:chOff x="0" y="0"/>
            <a:chExt cx="898018" cy="406400"/>
          </a:xfrm>
        </p:grpSpPr>
        <p:sp>
          <p:nvSpPr>
            <p:cNvPr name="Freeform 3" id="3"/>
            <p:cNvSpPr/>
            <p:nvPr/>
          </p:nvSpPr>
          <p:spPr>
            <a:xfrm>
              <a:off x="17780" y="22860"/>
              <a:ext cx="872618" cy="360680"/>
            </a:xfrm>
            <a:custGeom>
              <a:avLst/>
              <a:gdLst/>
              <a:ahLst/>
              <a:cxnLst/>
              <a:rect r="r" b="b" t="t" l="l"/>
              <a:pathLst>
                <a:path h="360680" w="872618">
                  <a:moveTo>
                    <a:pt x="872618" y="180340"/>
                  </a:moveTo>
                  <a:cubicBezTo>
                    <a:pt x="872618" y="81280"/>
                    <a:pt x="792608" y="0"/>
                    <a:pt x="692278" y="0"/>
                  </a:cubicBezTo>
                  <a:lnTo>
                    <a:pt x="172720" y="0"/>
                  </a:lnTo>
                  <a:lnTo>
                    <a:pt x="172720" y="1270"/>
                  </a:lnTo>
                  <a:cubicBezTo>
                    <a:pt x="76200" y="5080"/>
                    <a:pt x="0" y="83820"/>
                    <a:pt x="0" y="180340"/>
                  </a:cubicBezTo>
                  <a:cubicBezTo>
                    <a:pt x="0" y="276860"/>
                    <a:pt x="77470" y="355600"/>
                    <a:pt x="172720" y="359410"/>
                  </a:cubicBezTo>
                  <a:lnTo>
                    <a:pt x="172720" y="360680"/>
                  </a:lnTo>
                  <a:lnTo>
                    <a:pt x="692278" y="360680"/>
                  </a:lnTo>
                  <a:cubicBezTo>
                    <a:pt x="791338" y="360680"/>
                    <a:pt x="872618" y="279400"/>
                    <a:pt x="872618" y="180340"/>
                  </a:cubicBezTo>
                  <a:close/>
                </a:path>
              </a:pathLst>
            </a:custGeom>
            <a:solidFill>
              <a:srgbClr val="EE8F42"/>
            </a:solidFill>
          </p:spPr>
        </p:sp>
      </p:grpSp>
      <p:sp>
        <p:nvSpPr>
          <p:cNvPr name="TextBox 4" id="4"/>
          <p:cNvSpPr txBox="true"/>
          <p:nvPr/>
        </p:nvSpPr>
        <p:spPr>
          <a:xfrm rot="0">
            <a:off x="1974594" y="2105520"/>
            <a:ext cx="2364195" cy="1368365"/>
          </a:xfrm>
          <a:prstGeom prst="rect">
            <a:avLst/>
          </a:prstGeom>
        </p:spPr>
        <p:txBody>
          <a:bodyPr anchor="t" rtlCol="false" tIns="0" lIns="0" bIns="0" rIns="0">
            <a:spAutoFit/>
          </a:bodyPr>
          <a:lstStyle/>
          <a:p>
            <a:pPr algn="ctr">
              <a:lnSpc>
                <a:spcPts val="3640"/>
              </a:lnSpc>
            </a:pPr>
            <a:r>
              <a:rPr lang="en-US" sz="2600">
                <a:solidFill>
                  <a:srgbClr val="000000"/>
                </a:solidFill>
                <a:latin typeface="Montserrat Classic"/>
              </a:rPr>
              <a:t>Random</a:t>
            </a:r>
          </a:p>
          <a:p>
            <a:pPr algn="ctr">
              <a:lnSpc>
                <a:spcPts val="3640"/>
              </a:lnSpc>
              <a:spcBef>
                <a:spcPct val="0"/>
              </a:spcBef>
            </a:pPr>
            <a:r>
              <a:rPr lang="en-US" sz="2600">
                <a:solidFill>
                  <a:srgbClr val="000000"/>
                </a:solidFill>
                <a:latin typeface="Montserrat Classic"/>
              </a:rPr>
              <a:t>Forest Without Drop</a:t>
            </a:r>
          </a:p>
        </p:txBody>
      </p:sp>
      <p:grpSp>
        <p:nvGrpSpPr>
          <p:cNvPr name="Group 5" id="5"/>
          <p:cNvGrpSpPr/>
          <p:nvPr/>
        </p:nvGrpSpPr>
        <p:grpSpPr>
          <a:xfrm rot="0">
            <a:off x="5091265" y="2181044"/>
            <a:ext cx="1984941" cy="1413369"/>
            <a:chOff x="0" y="0"/>
            <a:chExt cx="1589064" cy="1131487"/>
          </a:xfrm>
        </p:grpSpPr>
        <p:sp>
          <p:nvSpPr>
            <p:cNvPr name="Freeform 6" id="6"/>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7" id="7"/>
          <p:cNvGrpSpPr/>
          <p:nvPr/>
        </p:nvGrpSpPr>
        <p:grpSpPr>
          <a:xfrm rot="0">
            <a:off x="7448491" y="2181044"/>
            <a:ext cx="1984941" cy="1413369"/>
            <a:chOff x="0" y="0"/>
            <a:chExt cx="1589064" cy="1131487"/>
          </a:xfrm>
        </p:grpSpPr>
        <p:sp>
          <p:nvSpPr>
            <p:cNvPr name="Freeform 8" id="8"/>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9" id="9"/>
          <p:cNvGrpSpPr/>
          <p:nvPr/>
        </p:nvGrpSpPr>
        <p:grpSpPr>
          <a:xfrm rot="0">
            <a:off x="9807089" y="2214610"/>
            <a:ext cx="1984941" cy="1413369"/>
            <a:chOff x="0" y="0"/>
            <a:chExt cx="1589064" cy="1131487"/>
          </a:xfrm>
        </p:grpSpPr>
        <p:sp>
          <p:nvSpPr>
            <p:cNvPr name="Freeform 10" id="10"/>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11" id="11"/>
          <p:cNvGrpSpPr/>
          <p:nvPr/>
        </p:nvGrpSpPr>
        <p:grpSpPr>
          <a:xfrm rot="0">
            <a:off x="12203859" y="2214610"/>
            <a:ext cx="1984941" cy="1413369"/>
            <a:chOff x="0" y="0"/>
            <a:chExt cx="1589064" cy="1131487"/>
          </a:xfrm>
        </p:grpSpPr>
        <p:sp>
          <p:nvSpPr>
            <p:cNvPr name="Freeform 12" id="12"/>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sp>
        <p:nvSpPr>
          <p:cNvPr name="TextBox 13" id="13"/>
          <p:cNvSpPr txBox="true"/>
          <p:nvPr/>
        </p:nvSpPr>
        <p:spPr>
          <a:xfrm rot="0">
            <a:off x="5337411" y="2651406"/>
            <a:ext cx="1492647"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0.984986</a:t>
            </a:r>
          </a:p>
        </p:txBody>
      </p:sp>
      <p:sp>
        <p:nvSpPr>
          <p:cNvPr name="TextBox 14" id="14"/>
          <p:cNvSpPr txBox="true"/>
          <p:nvPr/>
        </p:nvSpPr>
        <p:spPr>
          <a:xfrm rot="0">
            <a:off x="7569803" y="2651406"/>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0.939507</a:t>
            </a:r>
          </a:p>
        </p:txBody>
      </p:sp>
      <p:sp>
        <p:nvSpPr>
          <p:cNvPr name="TextBox 15" id="15"/>
          <p:cNvSpPr txBox="true"/>
          <p:nvPr/>
        </p:nvSpPr>
        <p:spPr>
          <a:xfrm rot="0">
            <a:off x="9924818" y="2692694"/>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0.854782</a:t>
            </a:r>
          </a:p>
        </p:txBody>
      </p:sp>
      <p:sp>
        <p:nvSpPr>
          <p:cNvPr name="TextBox 16" id="16"/>
          <p:cNvSpPr txBox="true"/>
          <p:nvPr/>
        </p:nvSpPr>
        <p:spPr>
          <a:xfrm rot="0">
            <a:off x="12343470" y="2709978"/>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0.949591</a:t>
            </a:r>
          </a:p>
        </p:txBody>
      </p:sp>
      <p:grpSp>
        <p:nvGrpSpPr>
          <p:cNvPr name="Group 17" id="17"/>
          <p:cNvGrpSpPr/>
          <p:nvPr/>
        </p:nvGrpSpPr>
        <p:grpSpPr>
          <a:xfrm rot="0">
            <a:off x="14623014" y="2181044"/>
            <a:ext cx="1984941" cy="1397923"/>
            <a:chOff x="0" y="0"/>
            <a:chExt cx="1589064" cy="1119121"/>
          </a:xfrm>
        </p:grpSpPr>
        <p:sp>
          <p:nvSpPr>
            <p:cNvPr name="Freeform 18" id="18"/>
            <p:cNvSpPr/>
            <p:nvPr/>
          </p:nvSpPr>
          <p:spPr>
            <a:xfrm>
              <a:off x="0" y="0"/>
              <a:ext cx="1589065" cy="1119121"/>
            </a:xfrm>
            <a:custGeom>
              <a:avLst/>
              <a:gdLst/>
              <a:ahLst/>
              <a:cxnLst/>
              <a:rect r="r" b="b" t="t" l="l"/>
              <a:pathLst>
                <a:path h="1119121" w="1589065">
                  <a:moveTo>
                    <a:pt x="1464604" y="1119121"/>
                  </a:moveTo>
                  <a:lnTo>
                    <a:pt x="124460" y="1119121"/>
                  </a:lnTo>
                  <a:cubicBezTo>
                    <a:pt x="55880" y="1119121"/>
                    <a:pt x="0" y="1063241"/>
                    <a:pt x="0" y="994661"/>
                  </a:cubicBezTo>
                  <a:lnTo>
                    <a:pt x="0" y="124460"/>
                  </a:lnTo>
                  <a:cubicBezTo>
                    <a:pt x="0" y="55880"/>
                    <a:pt x="55880" y="0"/>
                    <a:pt x="124460" y="0"/>
                  </a:cubicBezTo>
                  <a:lnTo>
                    <a:pt x="1464605" y="0"/>
                  </a:lnTo>
                  <a:cubicBezTo>
                    <a:pt x="1533185" y="0"/>
                    <a:pt x="1589065" y="55880"/>
                    <a:pt x="1589065" y="124460"/>
                  </a:cubicBezTo>
                  <a:lnTo>
                    <a:pt x="1589065" y="994661"/>
                  </a:lnTo>
                  <a:cubicBezTo>
                    <a:pt x="1589065" y="1063241"/>
                    <a:pt x="1533185" y="1119121"/>
                    <a:pt x="1464605" y="1119121"/>
                  </a:cubicBezTo>
                  <a:close/>
                </a:path>
              </a:pathLst>
            </a:custGeom>
            <a:solidFill>
              <a:srgbClr val="EDF0F2"/>
            </a:solidFill>
          </p:spPr>
        </p:sp>
      </p:grpSp>
      <p:sp>
        <p:nvSpPr>
          <p:cNvPr name="TextBox 19" id="19"/>
          <p:cNvSpPr txBox="true"/>
          <p:nvPr/>
        </p:nvSpPr>
        <p:spPr>
          <a:xfrm rot="0">
            <a:off x="14785265" y="2659129"/>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0.899427</a:t>
            </a:r>
          </a:p>
        </p:txBody>
      </p:sp>
      <p:sp>
        <p:nvSpPr>
          <p:cNvPr name="TextBox 20" id="20"/>
          <p:cNvSpPr txBox="true"/>
          <p:nvPr/>
        </p:nvSpPr>
        <p:spPr>
          <a:xfrm rot="0">
            <a:off x="1338185" y="7183437"/>
            <a:ext cx="13920391" cy="1793637"/>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Open Sans Light"/>
              </a:rPr>
              <a:t>Best model from the two approaches obtained = Random Forest</a:t>
            </a:r>
          </a:p>
          <a:p>
            <a:pPr marL="734059" indent="-367030" lvl="1">
              <a:lnSpc>
                <a:spcPts val="4759"/>
              </a:lnSpc>
              <a:buFont typeface="Arial"/>
              <a:buChar char="•"/>
            </a:pPr>
            <a:r>
              <a:rPr lang="en-US" sz="3399">
                <a:solidFill>
                  <a:srgbClr val="000000"/>
                </a:solidFill>
                <a:latin typeface="Open Sans Light"/>
              </a:rPr>
              <a:t>Recall scores compared</a:t>
            </a:r>
          </a:p>
          <a:p>
            <a:pPr marL="734059" indent="-367030" lvl="1">
              <a:lnSpc>
                <a:spcPts val="4759"/>
              </a:lnSpc>
              <a:buFont typeface="Arial"/>
              <a:buChar char="•"/>
            </a:pPr>
            <a:r>
              <a:rPr lang="en-US" sz="3399">
                <a:solidFill>
                  <a:srgbClr val="000000"/>
                </a:solidFill>
                <a:latin typeface="Open Sans Light"/>
              </a:rPr>
              <a:t>Final model selected = Random forest without any dropped features </a:t>
            </a:r>
          </a:p>
        </p:txBody>
      </p:sp>
      <p:grpSp>
        <p:nvGrpSpPr>
          <p:cNvPr name="Group 21" id="21"/>
          <p:cNvGrpSpPr/>
          <p:nvPr/>
        </p:nvGrpSpPr>
        <p:grpSpPr>
          <a:xfrm rot="0">
            <a:off x="1338185" y="4254754"/>
            <a:ext cx="3608222" cy="1632909"/>
            <a:chOff x="0" y="0"/>
            <a:chExt cx="898018" cy="406400"/>
          </a:xfrm>
        </p:grpSpPr>
        <p:sp>
          <p:nvSpPr>
            <p:cNvPr name="Freeform 22" id="22"/>
            <p:cNvSpPr/>
            <p:nvPr/>
          </p:nvSpPr>
          <p:spPr>
            <a:xfrm>
              <a:off x="17780" y="22860"/>
              <a:ext cx="872618" cy="360680"/>
            </a:xfrm>
            <a:custGeom>
              <a:avLst/>
              <a:gdLst/>
              <a:ahLst/>
              <a:cxnLst/>
              <a:rect r="r" b="b" t="t" l="l"/>
              <a:pathLst>
                <a:path h="360680" w="872618">
                  <a:moveTo>
                    <a:pt x="872618" y="180340"/>
                  </a:moveTo>
                  <a:cubicBezTo>
                    <a:pt x="872618" y="81280"/>
                    <a:pt x="792608" y="0"/>
                    <a:pt x="692278" y="0"/>
                  </a:cubicBezTo>
                  <a:lnTo>
                    <a:pt x="172720" y="0"/>
                  </a:lnTo>
                  <a:lnTo>
                    <a:pt x="172720" y="1270"/>
                  </a:lnTo>
                  <a:cubicBezTo>
                    <a:pt x="76200" y="5080"/>
                    <a:pt x="0" y="83820"/>
                    <a:pt x="0" y="180340"/>
                  </a:cubicBezTo>
                  <a:cubicBezTo>
                    <a:pt x="0" y="276860"/>
                    <a:pt x="77470" y="355600"/>
                    <a:pt x="172720" y="359410"/>
                  </a:cubicBezTo>
                  <a:lnTo>
                    <a:pt x="172720" y="360680"/>
                  </a:lnTo>
                  <a:lnTo>
                    <a:pt x="692278" y="360680"/>
                  </a:lnTo>
                  <a:cubicBezTo>
                    <a:pt x="791338" y="360680"/>
                    <a:pt x="872618" y="279400"/>
                    <a:pt x="872618" y="180340"/>
                  </a:cubicBezTo>
                  <a:close/>
                </a:path>
              </a:pathLst>
            </a:custGeom>
            <a:solidFill>
              <a:srgbClr val="F5CC7C"/>
            </a:solidFill>
          </p:spPr>
        </p:sp>
      </p:grpSp>
      <p:sp>
        <p:nvSpPr>
          <p:cNvPr name="TextBox 23" id="23"/>
          <p:cNvSpPr txBox="true"/>
          <p:nvPr/>
        </p:nvSpPr>
        <p:spPr>
          <a:xfrm rot="0">
            <a:off x="1960198" y="4363213"/>
            <a:ext cx="2364195" cy="1368365"/>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Montserrat Classic"/>
              </a:rPr>
              <a:t>Random Forest With Drop</a:t>
            </a:r>
          </a:p>
        </p:txBody>
      </p:sp>
      <p:grpSp>
        <p:nvGrpSpPr>
          <p:cNvPr name="Group 24" id="24"/>
          <p:cNvGrpSpPr/>
          <p:nvPr/>
        </p:nvGrpSpPr>
        <p:grpSpPr>
          <a:xfrm rot="0">
            <a:off x="5076868" y="4438738"/>
            <a:ext cx="1984941" cy="1413369"/>
            <a:chOff x="0" y="0"/>
            <a:chExt cx="1589064" cy="1131487"/>
          </a:xfrm>
        </p:grpSpPr>
        <p:sp>
          <p:nvSpPr>
            <p:cNvPr name="Freeform 25" id="25"/>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26" id="26"/>
          <p:cNvGrpSpPr/>
          <p:nvPr/>
        </p:nvGrpSpPr>
        <p:grpSpPr>
          <a:xfrm rot="0">
            <a:off x="7434095" y="4438738"/>
            <a:ext cx="1984941" cy="1413369"/>
            <a:chOff x="0" y="0"/>
            <a:chExt cx="1589064" cy="1131487"/>
          </a:xfrm>
        </p:grpSpPr>
        <p:sp>
          <p:nvSpPr>
            <p:cNvPr name="Freeform 27" id="27"/>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28" id="28"/>
          <p:cNvGrpSpPr/>
          <p:nvPr/>
        </p:nvGrpSpPr>
        <p:grpSpPr>
          <a:xfrm rot="0">
            <a:off x="9792693" y="4472303"/>
            <a:ext cx="1984941" cy="1413369"/>
            <a:chOff x="0" y="0"/>
            <a:chExt cx="1589064" cy="1131487"/>
          </a:xfrm>
        </p:grpSpPr>
        <p:sp>
          <p:nvSpPr>
            <p:cNvPr name="Freeform 29" id="29"/>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grpSp>
        <p:nvGrpSpPr>
          <p:cNvPr name="Group 30" id="30"/>
          <p:cNvGrpSpPr/>
          <p:nvPr/>
        </p:nvGrpSpPr>
        <p:grpSpPr>
          <a:xfrm rot="0">
            <a:off x="12189463" y="4472303"/>
            <a:ext cx="1984941" cy="1413369"/>
            <a:chOff x="0" y="0"/>
            <a:chExt cx="1589064" cy="1131487"/>
          </a:xfrm>
        </p:grpSpPr>
        <p:sp>
          <p:nvSpPr>
            <p:cNvPr name="Freeform 31" id="31"/>
            <p:cNvSpPr/>
            <p:nvPr/>
          </p:nvSpPr>
          <p:spPr>
            <a:xfrm>
              <a:off x="0" y="0"/>
              <a:ext cx="1589065" cy="1131487"/>
            </a:xfrm>
            <a:custGeom>
              <a:avLst/>
              <a:gdLst/>
              <a:ahLst/>
              <a:cxnLst/>
              <a:rect r="r" b="b" t="t" l="l"/>
              <a:pathLst>
                <a:path h="1131487" w="1589065">
                  <a:moveTo>
                    <a:pt x="1464604" y="1131487"/>
                  </a:moveTo>
                  <a:lnTo>
                    <a:pt x="124460" y="1131487"/>
                  </a:lnTo>
                  <a:cubicBezTo>
                    <a:pt x="55880" y="1131487"/>
                    <a:pt x="0" y="1075607"/>
                    <a:pt x="0" y="1007027"/>
                  </a:cubicBezTo>
                  <a:lnTo>
                    <a:pt x="0" y="124460"/>
                  </a:lnTo>
                  <a:cubicBezTo>
                    <a:pt x="0" y="55880"/>
                    <a:pt x="55880" y="0"/>
                    <a:pt x="124460" y="0"/>
                  </a:cubicBezTo>
                  <a:lnTo>
                    <a:pt x="1464605" y="0"/>
                  </a:lnTo>
                  <a:cubicBezTo>
                    <a:pt x="1533185" y="0"/>
                    <a:pt x="1589065" y="55880"/>
                    <a:pt x="1589065" y="124460"/>
                  </a:cubicBezTo>
                  <a:lnTo>
                    <a:pt x="1589065" y="1007027"/>
                  </a:lnTo>
                  <a:cubicBezTo>
                    <a:pt x="1589065" y="1075607"/>
                    <a:pt x="1533185" y="1131487"/>
                    <a:pt x="1464605" y="1131487"/>
                  </a:cubicBezTo>
                  <a:close/>
                </a:path>
              </a:pathLst>
            </a:custGeom>
            <a:solidFill>
              <a:srgbClr val="EDF0F2"/>
            </a:solidFill>
          </p:spPr>
        </p:sp>
      </p:grpSp>
      <p:sp>
        <p:nvSpPr>
          <p:cNvPr name="TextBox 32" id="32"/>
          <p:cNvSpPr txBox="true"/>
          <p:nvPr/>
        </p:nvSpPr>
        <p:spPr>
          <a:xfrm rot="0">
            <a:off x="5421438" y="4931338"/>
            <a:ext cx="1348184"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0.925812</a:t>
            </a:r>
          </a:p>
        </p:txBody>
      </p:sp>
      <p:sp>
        <p:nvSpPr>
          <p:cNvPr name="TextBox 33" id="33"/>
          <p:cNvSpPr txBox="true"/>
          <p:nvPr/>
        </p:nvSpPr>
        <p:spPr>
          <a:xfrm rot="0">
            <a:off x="7607053" y="4916822"/>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0.879209</a:t>
            </a:r>
          </a:p>
        </p:txBody>
      </p:sp>
      <p:sp>
        <p:nvSpPr>
          <p:cNvPr name="TextBox 34" id="34"/>
          <p:cNvSpPr txBox="true"/>
          <p:nvPr/>
        </p:nvSpPr>
        <p:spPr>
          <a:xfrm rot="0">
            <a:off x="9919947" y="4916822"/>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0.786622</a:t>
            </a:r>
          </a:p>
        </p:txBody>
      </p:sp>
      <p:sp>
        <p:nvSpPr>
          <p:cNvPr name="TextBox 35" id="35"/>
          <p:cNvSpPr txBox="true"/>
          <p:nvPr/>
        </p:nvSpPr>
        <p:spPr>
          <a:xfrm rot="0">
            <a:off x="12338598" y="4931338"/>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0.792008</a:t>
            </a:r>
          </a:p>
        </p:txBody>
      </p:sp>
      <p:grpSp>
        <p:nvGrpSpPr>
          <p:cNvPr name="Group 36" id="36"/>
          <p:cNvGrpSpPr/>
          <p:nvPr/>
        </p:nvGrpSpPr>
        <p:grpSpPr>
          <a:xfrm rot="0">
            <a:off x="14608618" y="4438738"/>
            <a:ext cx="1984941" cy="1397923"/>
            <a:chOff x="0" y="0"/>
            <a:chExt cx="1589064" cy="1119121"/>
          </a:xfrm>
        </p:grpSpPr>
        <p:sp>
          <p:nvSpPr>
            <p:cNvPr name="Freeform 37" id="37"/>
            <p:cNvSpPr/>
            <p:nvPr/>
          </p:nvSpPr>
          <p:spPr>
            <a:xfrm>
              <a:off x="0" y="0"/>
              <a:ext cx="1589065" cy="1119121"/>
            </a:xfrm>
            <a:custGeom>
              <a:avLst/>
              <a:gdLst/>
              <a:ahLst/>
              <a:cxnLst/>
              <a:rect r="r" b="b" t="t" l="l"/>
              <a:pathLst>
                <a:path h="1119121" w="1589065">
                  <a:moveTo>
                    <a:pt x="1464604" y="1119121"/>
                  </a:moveTo>
                  <a:lnTo>
                    <a:pt x="124460" y="1119121"/>
                  </a:lnTo>
                  <a:cubicBezTo>
                    <a:pt x="55880" y="1119121"/>
                    <a:pt x="0" y="1063241"/>
                    <a:pt x="0" y="994661"/>
                  </a:cubicBezTo>
                  <a:lnTo>
                    <a:pt x="0" y="124460"/>
                  </a:lnTo>
                  <a:cubicBezTo>
                    <a:pt x="0" y="55880"/>
                    <a:pt x="55880" y="0"/>
                    <a:pt x="124460" y="0"/>
                  </a:cubicBezTo>
                  <a:lnTo>
                    <a:pt x="1464605" y="0"/>
                  </a:lnTo>
                  <a:cubicBezTo>
                    <a:pt x="1533185" y="0"/>
                    <a:pt x="1589065" y="55880"/>
                    <a:pt x="1589065" y="124460"/>
                  </a:cubicBezTo>
                  <a:lnTo>
                    <a:pt x="1589065" y="994661"/>
                  </a:lnTo>
                  <a:cubicBezTo>
                    <a:pt x="1589065" y="1063241"/>
                    <a:pt x="1533185" y="1119121"/>
                    <a:pt x="1464605" y="1119121"/>
                  </a:cubicBezTo>
                  <a:close/>
                </a:path>
              </a:pathLst>
            </a:custGeom>
            <a:solidFill>
              <a:srgbClr val="EDF0F2"/>
            </a:solidFill>
          </p:spPr>
        </p:sp>
      </p:grpSp>
      <p:sp>
        <p:nvSpPr>
          <p:cNvPr name="TextBox 38" id="38"/>
          <p:cNvSpPr txBox="true"/>
          <p:nvPr/>
        </p:nvSpPr>
        <p:spPr>
          <a:xfrm rot="0">
            <a:off x="14745397" y="4909099"/>
            <a:ext cx="1749482" cy="419100"/>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Bold"/>
              </a:rPr>
              <a:t>0.789071</a:t>
            </a:r>
          </a:p>
        </p:txBody>
      </p:sp>
      <p:grpSp>
        <p:nvGrpSpPr>
          <p:cNvPr name="Group 39" id="39"/>
          <p:cNvGrpSpPr/>
          <p:nvPr/>
        </p:nvGrpSpPr>
        <p:grpSpPr>
          <a:xfrm rot="0">
            <a:off x="5091265" y="886858"/>
            <a:ext cx="1988524" cy="561975"/>
            <a:chOff x="0" y="0"/>
            <a:chExt cx="1438028" cy="406400"/>
          </a:xfrm>
        </p:grpSpPr>
        <p:sp>
          <p:nvSpPr>
            <p:cNvPr name="Freeform 40" id="40"/>
            <p:cNvSpPr/>
            <p:nvPr/>
          </p:nvSpPr>
          <p:spPr>
            <a:xfrm>
              <a:off x="17780" y="22860"/>
              <a:ext cx="1412629" cy="360680"/>
            </a:xfrm>
            <a:custGeom>
              <a:avLst/>
              <a:gdLst/>
              <a:ahLst/>
              <a:cxnLst/>
              <a:rect r="r" b="b" t="t" l="l"/>
              <a:pathLst>
                <a:path h="360680" w="1412629">
                  <a:moveTo>
                    <a:pt x="1412629" y="180340"/>
                  </a:moveTo>
                  <a:cubicBezTo>
                    <a:pt x="1412629" y="81280"/>
                    <a:pt x="1332618" y="0"/>
                    <a:pt x="1232289" y="0"/>
                  </a:cubicBezTo>
                  <a:lnTo>
                    <a:pt x="172720" y="0"/>
                  </a:lnTo>
                  <a:lnTo>
                    <a:pt x="172720" y="1270"/>
                  </a:lnTo>
                  <a:cubicBezTo>
                    <a:pt x="76200" y="5080"/>
                    <a:pt x="0" y="83820"/>
                    <a:pt x="0" y="180340"/>
                  </a:cubicBezTo>
                  <a:cubicBezTo>
                    <a:pt x="0" y="276860"/>
                    <a:pt x="77470" y="355600"/>
                    <a:pt x="172720" y="359410"/>
                  </a:cubicBezTo>
                  <a:lnTo>
                    <a:pt x="172720" y="360680"/>
                  </a:lnTo>
                  <a:lnTo>
                    <a:pt x="1232288" y="360680"/>
                  </a:lnTo>
                  <a:cubicBezTo>
                    <a:pt x="1331348" y="360680"/>
                    <a:pt x="1412628" y="279400"/>
                    <a:pt x="1412628" y="180340"/>
                  </a:cubicBezTo>
                  <a:close/>
                </a:path>
              </a:pathLst>
            </a:custGeom>
            <a:solidFill>
              <a:srgbClr val="F5CC7C"/>
            </a:solidFill>
          </p:spPr>
        </p:sp>
      </p:grpSp>
      <p:sp>
        <p:nvSpPr>
          <p:cNvPr name="TextBox 41" id="41"/>
          <p:cNvSpPr txBox="true"/>
          <p:nvPr/>
        </p:nvSpPr>
        <p:spPr>
          <a:xfrm rot="0">
            <a:off x="5223431" y="786785"/>
            <a:ext cx="1856358" cy="73148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Classic"/>
              </a:rPr>
              <a:t>Train Accuracy</a:t>
            </a:r>
          </a:p>
        </p:txBody>
      </p:sp>
      <p:grpSp>
        <p:nvGrpSpPr>
          <p:cNvPr name="Group 42" id="42"/>
          <p:cNvGrpSpPr/>
          <p:nvPr/>
        </p:nvGrpSpPr>
        <p:grpSpPr>
          <a:xfrm rot="0">
            <a:off x="7452074" y="890588"/>
            <a:ext cx="1988524" cy="561975"/>
            <a:chOff x="0" y="0"/>
            <a:chExt cx="1438028" cy="406400"/>
          </a:xfrm>
        </p:grpSpPr>
        <p:sp>
          <p:nvSpPr>
            <p:cNvPr name="Freeform 43" id="43"/>
            <p:cNvSpPr/>
            <p:nvPr/>
          </p:nvSpPr>
          <p:spPr>
            <a:xfrm>
              <a:off x="17780" y="22860"/>
              <a:ext cx="1412629" cy="360680"/>
            </a:xfrm>
            <a:custGeom>
              <a:avLst/>
              <a:gdLst/>
              <a:ahLst/>
              <a:cxnLst/>
              <a:rect r="r" b="b" t="t" l="l"/>
              <a:pathLst>
                <a:path h="360680" w="1412629">
                  <a:moveTo>
                    <a:pt x="1412629" y="180340"/>
                  </a:moveTo>
                  <a:cubicBezTo>
                    <a:pt x="1412629" y="81280"/>
                    <a:pt x="1332618" y="0"/>
                    <a:pt x="1232289" y="0"/>
                  </a:cubicBezTo>
                  <a:lnTo>
                    <a:pt x="172720" y="0"/>
                  </a:lnTo>
                  <a:lnTo>
                    <a:pt x="172720" y="1270"/>
                  </a:lnTo>
                  <a:cubicBezTo>
                    <a:pt x="76200" y="5080"/>
                    <a:pt x="0" y="83820"/>
                    <a:pt x="0" y="180340"/>
                  </a:cubicBezTo>
                  <a:cubicBezTo>
                    <a:pt x="0" y="276860"/>
                    <a:pt x="77470" y="355600"/>
                    <a:pt x="172720" y="359410"/>
                  </a:cubicBezTo>
                  <a:lnTo>
                    <a:pt x="172720" y="360680"/>
                  </a:lnTo>
                  <a:lnTo>
                    <a:pt x="1232288" y="360680"/>
                  </a:lnTo>
                  <a:cubicBezTo>
                    <a:pt x="1331348" y="360680"/>
                    <a:pt x="1412628" y="279400"/>
                    <a:pt x="1412628" y="180340"/>
                  </a:cubicBezTo>
                  <a:close/>
                </a:path>
              </a:pathLst>
            </a:custGeom>
            <a:solidFill>
              <a:srgbClr val="F5CC7C"/>
            </a:solidFill>
          </p:spPr>
        </p:sp>
      </p:grpSp>
      <p:sp>
        <p:nvSpPr>
          <p:cNvPr name="TextBox 44" id="44"/>
          <p:cNvSpPr txBox="true"/>
          <p:nvPr/>
        </p:nvSpPr>
        <p:spPr>
          <a:xfrm rot="0">
            <a:off x="7518157" y="973465"/>
            <a:ext cx="1856358" cy="35812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Classic"/>
              </a:rPr>
              <a:t>Test Accuracy</a:t>
            </a:r>
          </a:p>
        </p:txBody>
      </p:sp>
      <p:grpSp>
        <p:nvGrpSpPr>
          <p:cNvPr name="Group 45" id="45"/>
          <p:cNvGrpSpPr/>
          <p:nvPr/>
        </p:nvGrpSpPr>
        <p:grpSpPr>
          <a:xfrm rot="0">
            <a:off x="9810672" y="890588"/>
            <a:ext cx="1984941" cy="561975"/>
            <a:chOff x="0" y="0"/>
            <a:chExt cx="1435437" cy="406400"/>
          </a:xfrm>
        </p:grpSpPr>
        <p:sp>
          <p:nvSpPr>
            <p:cNvPr name="Freeform 46" id="46"/>
            <p:cNvSpPr/>
            <p:nvPr/>
          </p:nvSpPr>
          <p:spPr>
            <a:xfrm>
              <a:off x="17780" y="22860"/>
              <a:ext cx="1410038" cy="360680"/>
            </a:xfrm>
            <a:custGeom>
              <a:avLst/>
              <a:gdLst/>
              <a:ahLst/>
              <a:cxnLst/>
              <a:rect r="r" b="b" t="t" l="l"/>
              <a:pathLst>
                <a:path h="360680" w="1410038">
                  <a:moveTo>
                    <a:pt x="1410038" y="180340"/>
                  </a:moveTo>
                  <a:cubicBezTo>
                    <a:pt x="1410038" y="81280"/>
                    <a:pt x="1330028" y="0"/>
                    <a:pt x="1229698" y="0"/>
                  </a:cubicBezTo>
                  <a:lnTo>
                    <a:pt x="172720" y="0"/>
                  </a:lnTo>
                  <a:lnTo>
                    <a:pt x="172720" y="1270"/>
                  </a:lnTo>
                  <a:cubicBezTo>
                    <a:pt x="76200" y="5080"/>
                    <a:pt x="0" y="83820"/>
                    <a:pt x="0" y="180340"/>
                  </a:cubicBezTo>
                  <a:cubicBezTo>
                    <a:pt x="0" y="276860"/>
                    <a:pt x="77470" y="355600"/>
                    <a:pt x="172720" y="359410"/>
                  </a:cubicBezTo>
                  <a:lnTo>
                    <a:pt x="172720" y="360680"/>
                  </a:lnTo>
                  <a:lnTo>
                    <a:pt x="1229697" y="360680"/>
                  </a:lnTo>
                  <a:cubicBezTo>
                    <a:pt x="1328757" y="360680"/>
                    <a:pt x="1410037" y="279400"/>
                    <a:pt x="1410037" y="180340"/>
                  </a:cubicBezTo>
                  <a:close/>
                </a:path>
              </a:pathLst>
            </a:custGeom>
            <a:solidFill>
              <a:srgbClr val="F5CC7C"/>
            </a:solidFill>
          </p:spPr>
        </p:sp>
      </p:grpSp>
      <p:sp>
        <p:nvSpPr>
          <p:cNvPr name="TextBox 47" id="47"/>
          <p:cNvSpPr txBox="true"/>
          <p:nvPr/>
        </p:nvSpPr>
        <p:spPr>
          <a:xfrm rot="0">
            <a:off x="9874963" y="944991"/>
            <a:ext cx="1856358" cy="398085"/>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Montserrat Classic"/>
              </a:rPr>
              <a:t>Precision</a:t>
            </a:r>
          </a:p>
        </p:txBody>
      </p:sp>
      <p:grpSp>
        <p:nvGrpSpPr>
          <p:cNvPr name="Group 48" id="48"/>
          <p:cNvGrpSpPr/>
          <p:nvPr/>
        </p:nvGrpSpPr>
        <p:grpSpPr>
          <a:xfrm rot="0">
            <a:off x="12207442" y="886858"/>
            <a:ext cx="1984941" cy="561975"/>
            <a:chOff x="0" y="0"/>
            <a:chExt cx="1435437" cy="406400"/>
          </a:xfrm>
        </p:grpSpPr>
        <p:sp>
          <p:nvSpPr>
            <p:cNvPr name="Freeform 49" id="49"/>
            <p:cNvSpPr/>
            <p:nvPr/>
          </p:nvSpPr>
          <p:spPr>
            <a:xfrm>
              <a:off x="17780" y="22860"/>
              <a:ext cx="1410038" cy="360680"/>
            </a:xfrm>
            <a:custGeom>
              <a:avLst/>
              <a:gdLst/>
              <a:ahLst/>
              <a:cxnLst/>
              <a:rect r="r" b="b" t="t" l="l"/>
              <a:pathLst>
                <a:path h="360680" w="1410038">
                  <a:moveTo>
                    <a:pt x="1410038" y="180340"/>
                  </a:moveTo>
                  <a:cubicBezTo>
                    <a:pt x="1410038" y="81280"/>
                    <a:pt x="1330028" y="0"/>
                    <a:pt x="1229698" y="0"/>
                  </a:cubicBezTo>
                  <a:lnTo>
                    <a:pt x="172720" y="0"/>
                  </a:lnTo>
                  <a:lnTo>
                    <a:pt x="172720" y="1270"/>
                  </a:lnTo>
                  <a:cubicBezTo>
                    <a:pt x="76200" y="5080"/>
                    <a:pt x="0" y="83820"/>
                    <a:pt x="0" y="180340"/>
                  </a:cubicBezTo>
                  <a:cubicBezTo>
                    <a:pt x="0" y="276860"/>
                    <a:pt x="77470" y="355600"/>
                    <a:pt x="172720" y="359410"/>
                  </a:cubicBezTo>
                  <a:lnTo>
                    <a:pt x="172720" y="360680"/>
                  </a:lnTo>
                  <a:lnTo>
                    <a:pt x="1229697" y="360680"/>
                  </a:lnTo>
                  <a:cubicBezTo>
                    <a:pt x="1328757" y="360680"/>
                    <a:pt x="1410037" y="279400"/>
                    <a:pt x="1410037" y="180340"/>
                  </a:cubicBezTo>
                  <a:close/>
                </a:path>
              </a:pathLst>
            </a:custGeom>
            <a:solidFill>
              <a:srgbClr val="F5CC7C"/>
            </a:solidFill>
          </p:spPr>
        </p:sp>
      </p:grpSp>
      <p:sp>
        <p:nvSpPr>
          <p:cNvPr name="TextBox 50" id="50"/>
          <p:cNvSpPr txBox="true"/>
          <p:nvPr/>
        </p:nvSpPr>
        <p:spPr>
          <a:xfrm rot="0">
            <a:off x="12268752" y="948720"/>
            <a:ext cx="1856358" cy="398085"/>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Montserrat Classic"/>
              </a:rPr>
              <a:t>Recall</a:t>
            </a:r>
          </a:p>
        </p:txBody>
      </p:sp>
      <p:grpSp>
        <p:nvGrpSpPr>
          <p:cNvPr name="Group 51" id="51"/>
          <p:cNvGrpSpPr/>
          <p:nvPr/>
        </p:nvGrpSpPr>
        <p:grpSpPr>
          <a:xfrm rot="0">
            <a:off x="14626597" y="886858"/>
            <a:ext cx="1984941" cy="561975"/>
            <a:chOff x="0" y="0"/>
            <a:chExt cx="1435437" cy="406400"/>
          </a:xfrm>
        </p:grpSpPr>
        <p:sp>
          <p:nvSpPr>
            <p:cNvPr name="Freeform 52" id="52"/>
            <p:cNvSpPr/>
            <p:nvPr/>
          </p:nvSpPr>
          <p:spPr>
            <a:xfrm>
              <a:off x="17780" y="22860"/>
              <a:ext cx="1410038" cy="360680"/>
            </a:xfrm>
            <a:custGeom>
              <a:avLst/>
              <a:gdLst/>
              <a:ahLst/>
              <a:cxnLst/>
              <a:rect r="r" b="b" t="t" l="l"/>
              <a:pathLst>
                <a:path h="360680" w="1410038">
                  <a:moveTo>
                    <a:pt x="1410038" y="180340"/>
                  </a:moveTo>
                  <a:cubicBezTo>
                    <a:pt x="1410038" y="81280"/>
                    <a:pt x="1330028" y="0"/>
                    <a:pt x="1229698" y="0"/>
                  </a:cubicBezTo>
                  <a:lnTo>
                    <a:pt x="172720" y="0"/>
                  </a:lnTo>
                  <a:lnTo>
                    <a:pt x="172720" y="1270"/>
                  </a:lnTo>
                  <a:cubicBezTo>
                    <a:pt x="76200" y="5080"/>
                    <a:pt x="0" y="83820"/>
                    <a:pt x="0" y="180340"/>
                  </a:cubicBezTo>
                  <a:cubicBezTo>
                    <a:pt x="0" y="276860"/>
                    <a:pt x="77470" y="355600"/>
                    <a:pt x="172720" y="359410"/>
                  </a:cubicBezTo>
                  <a:lnTo>
                    <a:pt x="172720" y="360680"/>
                  </a:lnTo>
                  <a:lnTo>
                    <a:pt x="1229697" y="360680"/>
                  </a:lnTo>
                  <a:cubicBezTo>
                    <a:pt x="1328757" y="360680"/>
                    <a:pt x="1410037" y="279400"/>
                    <a:pt x="1410037" y="180340"/>
                  </a:cubicBezTo>
                  <a:close/>
                </a:path>
              </a:pathLst>
            </a:custGeom>
            <a:solidFill>
              <a:srgbClr val="F5CC7C"/>
            </a:solidFill>
          </p:spPr>
        </p:sp>
      </p:grpSp>
      <p:sp>
        <p:nvSpPr>
          <p:cNvPr name="TextBox 53" id="53"/>
          <p:cNvSpPr txBox="true"/>
          <p:nvPr/>
        </p:nvSpPr>
        <p:spPr>
          <a:xfrm rot="0">
            <a:off x="14735410" y="948720"/>
            <a:ext cx="1856358" cy="398085"/>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Montserrat Classic"/>
              </a:rPr>
              <a:t>F1-Score</a:t>
            </a:r>
          </a:p>
        </p:txBody>
      </p:sp>
    </p:spTree>
  </p:cSld>
  <p:clrMapOvr>
    <a:masterClrMapping/>
  </p:clrMapOvr>
</p:sld>
</file>

<file path=ppt/slides/slide33.xml><?xml version="1.0" encoding="utf-8"?>
<p:sld xmlns:p="http://schemas.openxmlformats.org/presentationml/2006/main" xmlns:a="http://schemas.openxmlformats.org/drawingml/2006/main">
  <p:cSld>
    <p:bg>
      <p:bgPr>
        <a:solidFill>
          <a:srgbClr val="F1DBCE"/>
        </a:solidFill>
      </p:bgPr>
    </p:bg>
    <p:spTree>
      <p:nvGrpSpPr>
        <p:cNvPr id="1" name=""/>
        <p:cNvGrpSpPr/>
        <p:nvPr/>
      </p:nvGrpSpPr>
      <p:grpSpPr>
        <a:xfrm>
          <a:off x="0" y="0"/>
          <a:ext cx="0" cy="0"/>
          <a:chOff x="0" y="0"/>
          <a:chExt cx="0" cy="0"/>
        </a:xfrm>
      </p:grpSpPr>
      <p:grpSp>
        <p:nvGrpSpPr>
          <p:cNvPr name="Group 2" id="2"/>
          <p:cNvGrpSpPr/>
          <p:nvPr/>
        </p:nvGrpSpPr>
        <p:grpSpPr>
          <a:xfrm rot="0">
            <a:off x="14473066" y="-1681605"/>
            <a:ext cx="3141560" cy="4539105"/>
            <a:chOff x="0" y="0"/>
            <a:chExt cx="4445000" cy="6422390"/>
          </a:xfrm>
        </p:grpSpPr>
        <p:sp>
          <p:nvSpPr>
            <p:cNvPr name="Freeform 3" id="3"/>
            <p:cNvSpPr/>
            <p:nvPr/>
          </p:nvSpPr>
          <p:spPr>
            <a:xfrm>
              <a:off x="0" y="4203700"/>
              <a:ext cx="4445000" cy="2218690"/>
            </a:xfrm>
            <a:custGeom>
              <a:avLst/>
              <a:gdLst/>
              <a:ahLst/>
              <a:cxnLst/>
              <a:rect r="r" b="b" t="t" l="l"/>
              <a:pathLst>
                <a:path h="2218690" w="4445000">
                  <a:moveTo>
                    <a:pt x="4445000" y="1450340"/>
                  </a:moveTo>
                  <a:lnTo>
                    <a:pt x="4445000" y="2218690"/>
                  </a:lnTo>
                  <a:lnTo>
                    <a:pt x="2222500" y="768350"/>
                  </a:lnTo>
                  <a:lnTo>
                    <a:pt x="0" y="2218690"/>
                  </a:lnTo>
                  <a:lnTo>
                    <a:pt x="0" y="1450340"/>
                  </a:lnTo>
                  <a:lnTo>
                    <a:pt x="2222500" y="0"/>
                  </a:lnTo>
                  <a:close/>
                </a:path>
              </a:pathLst>
            </a:custGeom>
            <a:solidFill>
              <a:srgbClr val="ED811E"/>
            </a:solidFill>
          </p:spPr>
        </p:sp>
        <p:sp>
          <p:nvSpPr>
            <p:cNvPr name="Freeform 4" id="4"/>
            <p:cNvSpPr/>
            <p:nvPr/>
          </p:nvSpPr>
          <p:spPr>
            <a:xfrm>
              <a:off x="0" y="0"/>
              <a:ext cx="4445000" cy="5654040"/>
            </a:xfrm>
            <a:custGeom>
              <a:avLst/>
              <a:gdLst/>
              <a:ahLst/>
              <a:cxnLst/>
              <a:rect r="r" b="b" t="t" l="l"/>
              <a:pathLst>
                <a:path h="5654040" w="4445000">
                  <a:moveTo>
                    <a:pt x="4445000" y="0"/>
                  </a:moveTo>
                  <a:lnTo>
                    <a:pt x="4445000" y="5654040"/>
                  </a:lnTo>
                  <a:lnTo>
                    <a:pt x="2222500" y="4203700"/>
                  </a:lnTo>
                  <a:lnTo>
                    <a:pt x="0" y="5654040"/>
                  </a:lnTo>
                  <a:lnTo>
                    <a:pt x="0" y="0"/>
                  </a:lnTo>
                  <a:close/>
                </a:path>
              </a:pathLst>
            </a:custGeom>
            <a:solidFill>
              <a:srgbClr val="3D9F93"/>
            </a:solidFill>
          </p:spPr>
        </p:sp>
      </p:grpSp>
      <p:sp>
        <p:nvSpPr>
          <p:cNvPr name="TextBox 5" id="5"/>
          <p:cNvSpPr txBox="true"/>
          <p:nvPr/>
        </p:nvSpPr>
        <p:spPr>
          <a:xfrm rot="0">
            <a:off x="1801912" y="3495675"/>
            <a:ext cx="14684177" cy="3133725"/>
          </a:xfrm>
          <a:prstGeom prst="rect">
            <a:avLst/>
          </a:prstGeom>
        </p:spPr>
        <p:txBody>
          <a:bodyPr anchor="t" rtlCol="false" tIns="0" lIns="0" bIns="0" rIns="0">
            <a:spAutoFit/>
          </a:bodyPr>
          <a:lstStyle/>
          <a:p>
            <a:pPr algn="ctr">
              <a:lnSpc>
                <a:spcPts val="12599"/>
              </a:lnSpc>
            </a:pPr>
            <a:r>
              <a:rPr lang="en-US" sz="9000">
                <a:solidFill>
                  <a:srgbClr val="000000"/>
                </a:solidFill>
                <a:latin typeface="Montserrat Extra-Bold"/>
              </a:rPr>
              <a:t>Hyperparameter Tuning </a:t>
            </a:r>
          </a:p>
          <a:p>
            <a:pPr algn="ctr">
              <a:lnSpc>
                <a:spcPts val="12599"/>
              </a:lnSpc>
            </a:pPr>
            <a:r>
              <a:rPr lang="en-US" sz="9000">
                <a:solidFill>
                  <a:srgbClr val="000000"/>
                </a:solidFill>
                <a:latin typeface="Montserrat Extra-Bold"/>
              </a:rPr>
              <a:t>&amp; Evaluation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grpSp>
        <p:nvGrpSpPr>
          <p:cNvPr name="Group 2" id="2"/>
          <p:cNvGrpSpPr/>
          <p:nvPr/>
        </p:nvGrpSpPr>
        <p:grpSpPr>
          <a:xfrm rot="0">
            <a:off x="675884" y="840603"/>
            <a:ext cx="5657850" cy="2286750"/>
            <a:chOff x="0" y="0"/>
            <a:chExt cx="1913890" cy="773543"/>
          </a:xfrm>
        </p:grpSpPr>
        <p:sp>
          <p:nvSpPr>
            <p:cNvPr name="Freeform 3" id="3"/>
            <p:cNvSpPr/>
            <p:nvPr/>
          </p:nvSpPr>
          <p:spPr>
            <a:xfrm>
              <a:off x="0" y="0"/>
              <a:ext cx="1913890" cy="773543"/>
            </a:xfrm>
            <a:custGeom>
              <a:avLst/>
              <a:gdLst/>
              <a:ahLst/>
              <a:cxnLst/>
              <a:rect r="r" b="b" t="t" l="l"/>
              <a:pathLst>
                <a:path h="773543" w="1913890">
                  <a:moveTo>
                    <a:pt x="1789430" y="59690"/>
                  </a:moveTo>
                  <a:cubicBezTo>
                    <a:pt x="1824990" y="59690"/>
                    <a:pt x="1854200" y="88900"/>
                    <a:pt x="1854200" y="124460"/>
                  </a:cubicBezTo>
                  <a:lnTo>
                    <a:pt x="1854200" y="649083"/>
                  </a:lnTo>
                  <a:cubicBezTo>
                    <a:pt x="1854200" y="684643"/>
                    <a:pt x="1824990" y="713853"/>
                    <a:pt x="1789430" y="713853"/>
                  </a:cubicBezTo>
                  <a:lnTo>
                    <a:pt x="124460" y="713853"/>
                  </a:lnTo>
                  <a:cubicBezTo>
                    <a:pt x="88900" y="713853"/>
                    <a:pt x="59690" y="684643"/>
                    <a:pt x="59690" y="649083"/>
                  </a:cubicBezTo>
                  <a:lnTo>
                    <a:pt x="59690" y="124460"/>
                  </a:lnTo>
                  <a:cubicBezTo>
                    <a:pt x="59690" y="88900"/>
                    <a:pt x="88900" y="59690"/>
                    <a:pt x="124460" y="59690"/>
                  </a:cubicBezTo>
                  <a:lnTo>
                    <a:pt x="1789430" y="59690"/>
                  </a:lnTo>
                  <a:moveTo>
                    <a:pt x="1789430" y="0"/>
                  </a:moveTo>
                  <a:lnTo>
                    <a:pt x="124460" y="0"/>
                  </a:lnTo>
                  <a:cubicBezTo>
                    <a:pt x="55880" y="0"/>
                    <a:pt x="0" y="55880"/>
                    <a:pt x="0" y="124460"/>
                  </a:cubicBezTo>
                  <a:lnTo>
                    <a:pt x="0" y="649083"/>
                  </a:lnTo>
                  <a:cubicBezTo>
                    <a:pt x="0" y="717663"/>
                    <a:pt x="55880" y="773543"/>
                    <a:pt x="124460" y="773543"/>
                  </a:cubicBezTo>
                  <a:lnTo>
                    <a:pt x="1789430" y="773543"/>
                  </a:lnTo>
                  <a:cubicBezTo>
                    <a:pt x="1858010" y="773543"/>
                    <a:pt x="1913890" y="717663"/>
                    <a:pt x="1913890" y="649083"/>
                  </a:cubicBezTo>
                  <a:lnTo>
                    <a:pt x="1913890" y="124460"/>
                  </a:lnTo>
                  <a:cubicBezTo>
                    <a:pt x="1913890" y="55880"/>
                    <a:pt x="1858010" y="0"/>
                    <a:pt x="1789430" y="0"/>
                  </a:cubicBezTo>
                  <a:close/>
                </a:path>
              </a:pathLst>
            </a:custGeom>
            <a:solidFill>
              <a:srgbClr val="F1DA95"/>
            </a:solidFill>
          </p:spPr>
        </p:sp>
      </p:grpSp>
      <p:grpSp>
        <p:nvGrpSpPr>
          <p:cNvPr name="Group 4" id="4"/>
          <p:cNvGrpSpPr/>
          <p:nvPr/>
        </p:nvGrpSpPr>
        <p:grpSpPr>
          <a:xfrm rot="0">
            <a:off x="6264029" y="4000125"/>
            <a:ext cx="5759942" cy="2286750"/>
            <a:chOff x="0" y="0"/>
            <a:chExt cx="1913890" cy="759832"/>
          </a:xfrm>
        </p:grpSpPr>
        <p:sp>
          <p:nvSpPr>
            <p:cNvPr name="Freeform 5" id="5"/>
            <p:cNvSpPr/>
            <p:nvPr/>
          </p:nvSpPr>
          <p:spPr>
            <a:xfrm>
              <a:off x="0" y="0"/>
              <a:ext cx="1913890" cy="759832"/>
            </a:xfrm>
            <a:custGeom>
              <a:avLst/>
              <a:gdLst/>
              <a:ahLst/>
              <a:cxnLst/>
              <a:rect r="r" b="b" t="t" l="l"/>
              <a:pathLst>
                <a:path h="759832" w="1913890">
                  <a:moveTo>
                    <a:pt x="1789430" y="59690"/>
                  </a:moveTo>
                  <a:cubicBezTo>
                    <a:pt x="1824990" y="59690"/>
                    <a:pt x="1854200" y="88900"/>
                    <a:pt x="1854200" y="124460"/>
                  </a:cubicBezTo>
                  <a:lnTo>
                    <a:pt x="1854200" y="635372"/>
                  </a:lnTo>
                  <a:cubicBezTo>
                    <a:pt x="1854200" y="670932"/>
                    <a:pt x="1824990" y="700142"/>
                    <a:pt x="1789430" y="700142"/>
                  </a:cubicBezTo>
                  <a:lnTo>
                    <a:pt x="124460" y="700142"/>
                  </a:lnTo>
                  <a:cubicBezTo>
                    <a:pt x="88900" y="700142"/>
                    <a:pt x="59690" y="670932"/>
                    <a:pt x="59690" y="635372"/>
                  </a:cubicBezTo>
                  <a:lnTo>
                    <a:pt x="59690" y="124460"/>
                  </a:lnTo>
                  <a:cubicBezTo>
                    <a:pt x="59690" y="88900"/>
                    <a:pt x="88900" y="59690"/>
                    <a:pt x="124460" y="59690"/>
                  </a:cubicBezTo>
                  <a:lnTo>
                    <a:pt x="1789430" y="59690"/>
                  </a:lnTo>
                  <a:moveTo>
                    <a:pt x="1789430" y="0"/>
                  </a:moveTo>
                  <a:lnTo>
                    <a:pt x="124460" y="0"/>
                  </a:lnTo>
                  <a:cubicBezTo>
                    <a:pt x="55880" y="0"/>
                    <a:pt x="0" y="55880"/>
                    <a:pt x="0" y="124460"/>
                  </a:cubicBezTo>
                  <a:lnTo>
                    <a:pt x="0" y="635372"/>
                  </a:lnTo>
                  <a:cubicBezTo>
                    <a:pt x="0" y="703952"/>
                    <a:pt x="55880" y="759832"/>
                    <a:pt x="124460" y="759832"/>
                  </a:cubicBezTo>
                  <a:lnTo>
                    <a:pt x="1789430" y="759832"/>
                  </a:lnTo>
                  <a:cubicBezTo>
                    <a:pt x="1858010" y="759832"/>
                    <a:pt x="1913890" y="703952"/>
                    <a:pt x="1913890" y="635372"/>
                  </a:cubicBezTo>
                  <a:lnTo>
                    <a:pt x="1913890" y="124460"/>
                  </a:lnTo>
                  <a:cubicBezTo>
                    <a:pt x="1913890" y="55880"/>
                    <a:pt x="1858010" y="0"/>
                    <a:pt x="1789430" y="0"/>
                  </a:cubicBezTo>
                  <a:close/>
                </a:path>
              </a:pathLst>
            </a:custGeom>
            <a:solidFill>
              <a:srgbClr val="90AC8E"/>
            </a:solidFill>
          </p:spPr>
        </p:sp>
      </p:grpSp>
      <p:grpSp>
        <p:nvGrpSpPr>
          <p:cNvPr name="Group 6" id="6"/>
          <p:cNvGrpSpPr/>
          <p:nvPr/>
        </p:nvGrpSpPr>
        <p:grpSpPr>
          <a:xfrm rot="0">
            <a:off x="12023971" y="840603"/>
            <a:ext cx="5759942" cy="2286750"/>
            <a:chOff x="0" y="0"/>
            <a:chExt cx="1913890" cy="759832"/>
          </a:xfrm>
        </p:grpSpPr>
        <p:sp>
          <p:nvSpPr>
            <p:cNvPr name="Freeform 7" id="7"/>
            <p:cNvSpPr/>
            <p:nvPr/>
          </p:nvSpPr>
          <p:spPr>
            <a:xfrm>
              <a:off x="0" y="0"/>
              <a:ext cx="1913890" cy="759832"/>
            </a:xfrm>
            <a:custGeom>
              <a:avLst/>
              <a:gdLst/>
              <a:ahLst/>
              <a:cxnLst/>
              <a:rect r="r" b="b" t="t" l="l"/>
              <a:pathLst>
                <a:path h="759832" w="1913890">
                  <a:moveTo>
                    <a:pt x="1789430" y="59690"/>
                  </a:moveTo>
                  <a:cubicBezTo>
                    <a:pt x="1824990" y="59690"/>
                    <a:pt x="1854200" y="88900"/>
                    <a:pt x="1854200" y="124460"/>
                  </a:cubicBezTo>
                  <a:lnTo>
                    <a:pt x="1854200" y="635372"/>
                  </a:lnTo>
                  <a:cubicBezTo>
                    <a:pt x="1854200" y="670932"/>
                    <a:pt x="1824990" y="700142"/>
                    <a:pt x="1789430" y="700142"/>
                  </a:cubicBezTo>
                  <a:lnTo>
                    <a:pt x="124460" y="700142"/>
                  </a:lnTo>
                  <a:cubicBezTo>
                    <a:pt x="88900" y="700142"/>
                    <a:pt x="59690" y="670932"/>
                    <a:pt x="59690" y="635372"/>
                  </a:cubicBezTo>
                  <a:lnTo>
                    <a:pt x="59690" y="124460"/>
                  </a:lnTo>
                  <a:cubicBezTo>
                    <a:pt x="59690" y="88900"/>
                    <a:pt x="88900" y="59690"/>
                    <a:pt x="124460" y="59690"/>
                  </a:cubicBezTo>
                  <a:lnTo>
                    <a:pt x="1789430" y="59690"/>
                  </a:lnTo>
                  <a:moveTo>
                    <a:pt x="1789430" y="0"/>
                  </a:moveTo>
                  <a:lnTo>
                    <a:pt x="124460" y="0"/>
                  </a:lnTo>
                  <a:cubicBezTo>
                    <a:pt x="55880" y="0"/>
                    <a:pt x="0" y="55880"/>
                    <a:pt x="0" y="124460"/>
                  </a:cubicBezTo>
                  <a:lnTo>
                    <a:pt x="0" y="635372"/>
                  </a:lnTo>
                  <a:cubicBezTo>
                    <a:pt x="0" y="703952"/>
                    <a:pt x="55880" y="759832"/>
                    <a:pt x="124460" y="759832"/>
                  </a:cubicBezTo>
                  <a:lnTo>
                    <a:pt x="1789430" y="759832"/>
                  </a:lnTo>
                  <a:cubicBezTo>
                    <a:pt x="1858010" y="759832"/>
                    <a:pt x="1913890" y="703952"/>
                    <a:pt x="1913890" y="635372"/>
                  </a:cubicBezTo>
                  <a:lnTo>
                    <a:pt x="1913890" y="124460"/>
                  </a:lnTo>
                  <a:cubicBezTo>
                    <a:pt x="1913890" y="55880"/>
                    <a:pt x="1858010" y="0"/>
                    <a:pt x="1789430" y="0"/>
                  </a:cubicBezTo>
                  <a:close/>
                </a:path>
              </a:pathLst>
            </a:custGeom>
            <a:solidFill>
              <a:srgbClr val="FFB1A4"/>
            </a:solidFill>
          </p:spPr>
        </p:sp>
      </p:gr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922745">
            <a:off x="12509368" y="4147426"/>
            <a:ext cx="3162563" cy="893424"/>
          </a:xfrm>
          <a:prstGeom prst="rect">
            <a:avLst/>
          </a:prstGeom>
        </p:spPr>
      </p:pic>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447531">
            <a:off x="2462794" y="4047232"/>
            <a:ext cx="3492985" cy="986768"/>
          </a:xfrm>
          <a:prstGeom prst="rect">
            <a:avLst/>
          </a:prstGeom>
        </p:spPr>
      </p:pic>
      <p:grpSp>
        <p:nvGrpSpPr>
          <p:cNvPr name="Group 10" id="10"/>
          <p:cNvGrpSpPr/>
          <p:nvPr/>
        </p:nvGrpSpPr>
        <p:grpSpPr>
          <a:xfrm rot="0">
            <a:off x="13673733" y="6991991"/>
            <a:ext cx="6532610" cy="5657850"/>
            <a:chOff x="0" y="0"/>
            <a:chExt cx="6202680" cy="5372100"/>
          </a:xfrm>
        </p:grpSpPr>
        <p:sp>
          <p:nvSpPr>
            <p:cNvPr name="Freeform 11" id="11"/>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90AC8E">
                <a:alpha val="17647"/>
              </a:srgbClr>
            </a:solidFill>
          </p:spPr>
        </p:sp>
      </p:grpSp>
      <p:sp>
        <p:nvSpPr>
          <p:cNvPr name="TextBox 12" id="12"/>
          <p:cNvSpPr txBox="true"/>
          <p:nvPr/>
        </p:nvSpPr>
        <p:spPr>
          <a:xfrm rot="0">
            <a:off x="12104717" y="1431528"/>
            <a:ext cx="5598450" cy="1047750"/>
          </a:xfrm>
          <a:prstGeom prst="rect">
            <a:avLst/>
          </a:prstGeom>
        </p:spPr>
        <p:txBody>
          <a:bodyPr anchor="t" rtlCol="false" tIns="0" lIns="0" bIns="0" rIns="0">
            <a:spAutoFit/>
          </a:bodyPr>
          <a:lstStyle/>
          <a:p>
            <a:pPr algn="ctr">
              <a:lnSpc>
                <a:spcPts val="4200"/>
              </a:lnSpc>
            </a:pPr>
            <a:r>
              <a:rPr lang="en-US" sz="3000">
                <a:solidFill>
                  <a:srgbClr val="000000"/>
                </a:solidFill>
                <a:latin typeface="Montserrat Extra-Bold"/>
              </a:rPr>
              <a:t>Find Optimum Parameter</a:t>
            </a:r>
          </a:p>
          <a:p>
            <a:pPr algn="ctr">
              <a:lnSpc>
                <a:spcPts val="4200"/>
              </a:lnSpc>
            </a:pPr>
            <a:r>
              <a:rPr lang="en-US" sz="3000">
                <a:solidFill>
                  <a:srgbClr val="000000"/>
                </a:solidFill>
                <a:latin typeface="Montserrat Extra-Bold"/>
              </a:rPr>
              <a:t>for Model</a:t>
            </a:r>
          </a:p>
        </p:txBody>
      </p:sp>
      <p:sp>
        <p:nvSpPr>
          <p:cNvPr name="TextBox 13" id="13"/>
          <p:cNvSpPr txBox="true"/>
          <p:nvPr/>
        </p:nvSpPr>
        <p:spPr>
          <a:xfrm rot="0">
            <a:off x="382290" y="7153275"/>
            <a:ext cx="17523421" cy="2465407"/>
          </a:xfrm>
          <a:prstGeom prst="rect">
            <a:avLst/>
          </a:prstGeom>
        </p:spPr>
        <p:txBody>
          <a:bodyPr anchor="t" rtlCol="false" tIns="0" lIns="0" bIns="0" rIns="0">
            <a:spAutoFit/>
          </a:bodyPr>
          <a:lstStyle/>
          <a:p>
            <a:pPr marL="604523" indent="-302261" lvl="1">
              <a:lnSpc>
                <a:spcPts val="3920"/>
              </a:lnSpc>
              <a:buFont typeface="Arial"/>
              <a:buChar char="•"/>
            </a:pPr>
            <a:r>
              <a:rPr lang="en-US" sz="2800">
                <a:solidFill>
                  <a:srgbClr val="000000"/>
                </a:solidFill>
                <a:latin typeface="Montserrat"/>
              </a:rPr>
              <a:t>Decrease the execution time needed to compile</a:t>
            </a:r>
          </a:p>
          <a:p>
            <a:pPr marL="604523" indent="-302261" lvl="1">
              <a:lnSpc>
                <a:spcPts val="3920"/>
              </a:lnSpc>
              <a:buFont typeface="Arial"/>
              <a:buChar char="•"/>
            </a:pPr>
            <a:r>
              <a:rPr lang="en-US" sz="2800">
                <a:solidFill>
                  <a:srgbClr val="000000"/>
                </a:solidFill>
                <a:latin typeface="Montserrat"/>
              </a:rPr>
              <a:t>Chances to find an optimized parameter comparatively higher </a:t>
            </a:r>
            <a:r>
              <a:rPr lang="en-US" sz="2800">
                <a:solidFill>
                  <a:srgbClr val="000000"/>
                </a:solidFill>
                <a:latin typeface="Montserrat"/>
              </a:rPr>
              <a:t>as it tests all patterns randomly under the assumption that not all hyperparameters are equally important</a:t>
            </a:r>
          </a:p>
          <a:p>
            <a:pPr marL="604523" indent="-302261" lvl="1">
              <a:lnSpc>
                <a:spcPts val="3920"/>
              </a:lnSpc>
              <a:buFont typeface="Arial"/>
              <a:buChar char="•"/>
            </a:pPr>
            <a:r>
              <a:rPr lang="en-US" sz="2800">
                <a:solidFill>
                  <a:srgbClr val="000000"/>
                </a:solidFill>
                <a:latin typeface="Montserrat"/>
              </a:rPr>
              <a:t>Reduces chance for overfitting to occur, despite potentially high variance due to being random</a:t>
            </a:r>
          </a:p>
        </p:txBody>
      </p:sp>
      <p:sp>
        <p:nvSpPr>
          <p:cNvPr name="TextBox 14" id="14"/>
          <p:cNvSpPr txBox="true"/>
          <p:nvPr/>
        </p:nvSpPr>
        <p:spPr>
          <a:xfrm rot="0">
            <a:off x="675884" y="1658263"/>
            <a:ext cx="5657850" cy="584756"/>
          </a:xfrm>
          <a:prstGeom prst="rect">
            <a:avLst/>
          </a:prstGeom>
        </p:spPr>
        <p:txBody>
          <a:bodyPr anchor="t" rtlCol="false" tIns="0" lIns="0" bIns="0" rIns="0">
            <a:spAutoFit/>
          </a:bodyPr>
          <a:lstStyle/>
          <a:p>
            <a:pPr algn="ctr">
              <a:lnSpc>
                <a:spcPts val="4759"/>
              </a:lnSpc>
            </a:pPr>
            <a:r>
              <a:rPr lang="en-US" sz="3399">
                <a:solidFill>
                  <a:srgbClr val="000000"/>
                </a:solidFill>
                <a:latin typeface="Montserrat Extra-Bold"/>
              </a:rPr>
              <a:t>Final Model Selection</a:t>
            </a:r>
          </a:p>
        </p:txBody>
      </p:sp>
      <p:sp>
        <p:nvSpPr>
          <p:cNvPr name="TextBox 15" id="15"/>
          <p:cNvSpPr txBox="true"/>
          <p:nvPr/>
        </p:nvSpPr>
        <p:spPr>
          <a:xfrm rot="0">
            <a:off x="6587033" y="4473941"/>
            <a:ext cx="5113933" cy="1189196"/>
          </a:xfrm>
          <a:prstGeom prst="rect">
            <a:avLst/>
          </a:prstGeom>
        </p:spPr>
        <p:txBody>
          <a:bodyPr anchor="t" rtlCol="false" tIns="0" lIns="0" bIns="0" rIns="0">
            <a:spAutoFit/>
          </a:bodyPr>
          <a:lstStyle/>
          <a:p>
            <a:pPr algn="ctr">
              <a:lnSpc>
                <a:spcPts val="4759"/>
              </a:lnSpc>
            </a:pPr>
            <a:r>
              <a:rPr lang="en-US" sz="3399">
                <a:solidFill>
                  <a:srgbClr val="000000"/>
                </a:solidFill>
                <a:latin typeface="Montserrat Extra-Bold"/>
              </a:rPr>
              <a:t>Tuning with</a:t>
            </a:r>
          </a:p>
          <a:p>
            <a:pPr algn="ctr">
              <a:lnSpc>
                <a:spcPts val="4759"/>
              </a:lnSpc>
            </a:pPr>
            <a:r>
              <a:rPr lang="en-US" sz="3399">
                <a:solidFill>
                  <a:srgbClr val="000000"/>
                </a:solidFill>
                <a:latin typeface="Montserrat Extra-Bold"/>
              </a:rPr>
              <a:t>RandomizedSearchCV</a:t>
            </a:r>
          </a:p>
        </p:txBody>
      </p:sp>
      <p:grpSp>
        <p:nvGrpSpPr>
          <p:cNvPr name="Group 16" id="16"/>
          <p:cNvGrpSpPr/>
          <p:nvPr/>
        </p:nvGrpSpPr>
        <p:grpSpPr>
          <a:xfrm rot="452505">
            <a:off x="15956949" y="5580866"/>
            <a:ext cx="4662103" cy="4037816"/>
            <a:chOff x="0" y="0"/>
            <a:chExt cx="6202680" cy="5372100"/>
          </a:xfrm>
        </p:grpSpPr>
        <p:sp>
          <p:nvSpPr>
            <p:cNvPr name="Freeform 17" id="17"/>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EDB63B">
                <a:alpha val="17647"/>
              </a:srgbClr>
            </a:solidFill>
          </p:spPr>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441976" y="6012140"/>
            <a:ext cx="5311218" cy="5606852"/>
          </a:xfrm>
          <a:prstGeom prst="rect">
            <a:avLst/>
          </a:prstGeom>
        </p:spPr>
      </p:pic>
      <p:pic>
        <p:nvPicPr>
          <p:cNvPr name="Picture 3" id="3"/>
          <p:cNvPicPr>
            <a:picLocks noChangeAspect="true"/>
          </p:cNvPicPr>
          <p:nvPr/>
        </p:nvPicPr>
        <p:blipFill>
          <a:blip r:embed="rId5"/>
          <a:srcRect l="6442" t="29340" r="56110" b="11892"/>
          <a:stretch>
            <a:fillRect/>
          </a:stretch>
        </p:blipFill>
        <p:spPr>
          <a:xfrm flipH="false" flipV="false" rot="0">
            <a:off x="8467896" y="1440140"/>
            <a:ext cx="9322594" cy="8229600"/>
          </a:xfrm>
          <a:prstGeom prst="rect">
            <a:avLst/>
          </a:prstGeom>
        </p:spPr>
      </p:pic>
      <p:pic>
        <p:nvPicPr>
          <p:cNvPr name="Picture 4" id="4"/>
          <p:cNvPicPr>
            <a:picLocks noChangeAspect="true"/>
          </p:cNvPicPr>
          <p:nvPr/>
        </p:nvPicPr>
        <p:blipFill>
          <a:blip r:embed="rId6">
            <a:alphaModFix amt="17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66800" y="-617260"/>
            <a:ext cx="4191000" cy="4114800"/>
          </a:xfrm>
          <a:prstGeom prst="rect">
            <a:avLst/>
          </a:prstGeom>
        </p:spPr>
      </p:pic>
      <p:sp>
        <p:nvSpPr>
          <p:cNvPr name="TextBox 5" id="5"/>
          <p:cNvSpPr txBox="true"/>
          <p:nvPr/>
        </p:nvSpPr>
        <p:spPr>
          <a:xfrm rot="0">
            <a:off x="525038" y="512485"/>
            <a:ext cx="7933333" cy="927656"/>
          </a:xfrm>
          <a:prstGeom prst="rect">
            <a:avLst/>
          </a:prstGeom>
        </p:spPr>
        <p:txBody>
          <a:bodyPr anchor="t" rtlCol="false" tIns="0" lIns="0" bIns="0" rIns="0">
            <a:spAutoFit/>
          </a:bodyPr>
          <a:lstStyle/>
          <a:p>
            <a:pPr algn="ctr">
              <a:lnSpc>
                <a:spcPts val="7559"/>
              </a:lnSpc>
            </a:pPr>
            <a:r>
              <a:rPr lang="en-US" sz="5399">
                <a:solidFill>
                  <a:srgbClr val="000000"/>
                </a:solidFill>
                <a:latin typeface="Montserrat Extra-Bold"/>
              </a:rPr>
              <a:t>Confusion Matrix Plot</a:t>
            </a:r>
          </a:p>
        </p:txBody>
      </p:sp>
      <p:sp>
        <p:nvSpPr>
          <p:cNvPr name="TextBox 6" id="6"/>
          <p:cNvSpPr txBox="true"/>
          <p:nvPr/>
        </p:nvSpPr>
        <p:spPr>
          <a:xfrm rot="0">
            <a:off x="1028700" y="1898979"/>
            <a:ext cx="6622256" cy="2114550"/>
          </a:xfrm>
          <a:prstGeom prst="rect">
            <a:avLst/>
          </a:prstGeom>
        </p:spPr>
        <p:txBody>
          <a:bodyPr anchor="t" rtlCol="false" tIns="0" lIns="0" bIns="0" rIns="0">
            <a:spAutoFit/>
          </a:bodyPr>
          <a:lstStyle/>
          <a:p>
            <a:pPr>
              <a:lnSpc>
                <a:spcPts val="4200"/>
              </a:lnSpc>
            </a:pPr>
            <a:r>
              <a:rPr lang="en-US" sz="3000">
                <a:solidFill>
                  <a:srgbClr val="000000"/>
                </a:solidFill>
                <a:latin typeface="Montserrat"/>
              </a:rPr>
              <a:t>For better understanding, assume:</a:t>
            </a:r>
          </a:p>
          <a:p>
            <a:pPr marL="647702" indent="-323851" lvl="1">
              <a:lnSpc>
                <a:spcPts val="4200"/>
              </a:lnSpc>
              <a:buFont typeface="Arial"/>
              <a:buChar char="•"/>
            </a:pPr>
            <a:r>
              <a:rPr lang="en-US" sz="3000">
                <a:solidFill>
                  <a:srgbClr val="000000"/>
                </a:solidFill>
                <a:latin typeface="Montserrat"/>
              </a:rPr>
              <a:t>Call cost = $1</a:t>
            </a:r>
          </a:p>
          <a:p>
            <a:pPr marL="647702" indent="-323851" lvl="1">
              <a:lnSpc>
                <a:spcPts val="4200"/>
              </a:lnSpc>
              <a:buFont typeface="Arial"/>
              <a:buChar char="•"/>
            </a:pPr>
            <a:r>
              <a:rPr lang="en-US" sz="3000">
                <a:solidFill>
                  <a:srgbClr val="000000"/>
                </a:solidFill>
                <a:latin typeface="Montserrat"/>
              </a:rPr>
              <a:t>Profit from conversion = $10</a:t>
            </a:r>
          </a:p>
          <a:p>
            <a:pPr marL="647702" indent="-323851" lvl="1">
              <a:lnSpc>
                <a:spcPts val="4200"/>
              </a:lnSpc>
              <a:buFont typeface="Arial"/>
              <a:buChar char="•"/>
            </a:pPr>
            <a:r>
              <a:rPr lang="en-US" sz="3000">
                <a:solidFill>
                  <a:srgbClr val="000000"/>
                </a:solidFill>
                <a:latin typeface="Montserrat"/>
              </a:rPr>
              <a:t>Revenue = $9</a:t>
            </a:r>
          </a:p>
        </p:txBody>
      </p:sp>
      <p:sp>
        <p:nvSpPr>
          <p:cNvPr name="TextBox 7" id="7"/>
          <p:cNvSpPr txBox="true"/>
          <p:nvPr/>
        </p:nvSpPr>
        <p:spPr>
          <a:xfrm rot="0">
            <a:off x="453380" y="4259636"/>
            <a:ext cx="7827466" cy="544790"/>
          </a:xfrm>
          <a:prstGeom prst="rect">
            <a:avLst/>
          </a:prstGeom>
        </p:spPr>
        <p:txBody>
          <a:bodyPr anchor="t" rtlCol="false" tIns="0" lIns="0" bIns="0" rIns="0">
            <a:spAutoFit/>
          </a:bodyPr>
          <a:lstStyle/>
          <a:p>
            <a:pPr algn="ctr">
              <a:lnSpc>
                <a:spcPts val="4480"/>
              </a:lnSpc>
            </a:pPr>
            <a:r>
              <a:rPr lang="en-US" sz="3200">
                <a:solidFill>
                  <a:srgbClr val="000000"/>
                </a:solidFill>
                <a:latin typeface="Montserrat"/>
              </a:rPr>
              <a:t>Total Revenue w/o Model Use =  $1,474</a:t>
            </a:r>
          </a:p>
        </p:txBody>
      </p:sp>
      <p:sp>
        <p:nvSpPr>
          <p:cNvPr name="TextBox 8" id="8"/>
          <p:cNvSpPr txBox="true"/>
          <p:nvPr/>
        </p:nvSpPr>
        <p:spPr>
          <a:xfrm rot="0">
            <a:off x="453380" y="5482570"/>
            <a:ext cx="3737471" cy="529570"/>
          </a:xfrm>
          <a:prstGeom prst="rect">
            <a:avLst/>
          </a:prstGeom>
        </p:spPr>
        <p:txBody>
          <a:bodyPr anchor="t" rtlCol="false" tIns="0" lIns="0" bIns="0" rIns="0">
            <a:spAutoFit/>
          </a:bodyPr>
          <a:lstStyle/>
          <a:p>
            <a:pPr algn="ctr">
              <a:lnSpc>
                <a:spcPts val="4340"/>
              </a:lnSpc>
            </a:pPr>
            <a:r>
              <a:rPr lang="en-US" sz="3100">
                <a:solidFill>
                  <a:srgbClr val="000000"/>
                </a:solidFill>
                <a:latin typeface="Montserrat"/>
              </a:rPr>
              <a:t>With Model Usage:</a:t>
            </a:r>
          </a:p>
        </p:txBody>
      </p:sp>
      <p:sp>
        <p:nvSpPr>
          <p:cNvPr name="TextBox 9" id="9"/>
          <p:cNvSpPr txBox="true"/>
          <p:nvPr/>
        </p:nvSpPr>
        <p:spPr>
          <a:xfrm rot="0">
            <a:off x="1028700" y="6191092"/>
            <a:ext cx="6880798" cy="3067208"/>
          </a:xfrm>
          <a:prstGeom prst="rect">
            <a:avLst/>
          </a:prstGeom>
        </p:spPr>
        <p:txBody>
          <a:bodyPr anchor="t" rtlCol="false" tIns="0" lIns="0" bIns="0" rIns="0">
            <a:spAutoFit/>
          </a:bodyPr>
          <a:lstStyle/>
          <a:p>
            <a:pPr marL="626112" indent="-313056" lvl="1">
              <a:lnSpc>
                <a:spcPts val="4060"/>
              </a:lnSpc>
              <a:buFont typeface="Arial"/>
              <a:buChar char="•"/>
            </a:pPr>
            <a:r>
              <a:rPr lang="en-US" sz="2900">
                <a:solidFill>
                  <a:srgbClr val="000000"/>
                </a:solidFill>
                <a:latin typeface="Montserrat"/>
              </a:rPr>
              <a:t>Additional profit of $3,720 from 372 FN clients</a:t>
            </a:r>
          </a:p>
          <a:p>
            <a:pPr marL="626112" indent="-313056" lvl="1">
              <a:lnSpc>
                <a:spcPts val="4060"/>
              </a:lnSpc>
              <a:buFont typeface="Arial"/>
              <a:buChar char="•"/>
            </a:pPr>
            <a:r>
              <a:rPr lang="en-US" sz="2900">
                <a:solidFill>
                  <a:srgbClr val="000000"/>
                </a:solidFill>
                <a:latin typeface="Montserrat"/>
              </a:rPr>
              <a:t>Additional revenue of ~$3,300 = ~2x initial revenue </a:t>
            </a:r>
          </a:p>
          <a:p>
            <a:pPr marL="626112" indent="-313056" lvl="1">
              <a:lnSpc>
                <a:spcPts val="4060"/>
              </a:lnSpc>
              <a:buFont typeface="Arial"/>
              <a:buChar char="•"/>
            </a:pPr>
            <a:r>
              <a:rPr lang="en-US" sz="2900">
                <a:solidFill>
                  <a:srgbClr val="000000"/>
                </a:solidFill>
                <a:latin typeface="Montserrat"/>
              </a:rPr>
              <a:t>Avoid additional loss of $1,491 from FP and TN clients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1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66724" y="-232813"/>
            <a:ext cx="3315467" cy="3315467"/>
          </a:xfrm>
          <a:prstGeom prst="rect">
            <a:avLst/>
          </a:prstGeom>
        </p:spPr>
      </p:pic>
      <p:pic>
        <p:nvPicPr>
          <p:cNvPr name="Picture 3" id="3"/>
          <p:cNvPicPr>
            <a:picLocks noChangeAspect="true"/>
          </p:cNvPicPr>
          <p:nvPr/>
        </p:nvPicPr>
        <p:blipFill>
          <a:blip r:embed="rId5"/>
          <a:srcRect l="0" t="0" r="0" b="0"/>
          <a:stretch>
            <a:fillRect/>
          </a:stretch>
        </p:blipFill>
        <p:spPr>
          <a:xfrm flipH="false" flipV="false" rot="0">
            <a:off x="548908" y="1578380"/>
            <a:ext cx="10411700" cy="7346327"/>
          </a:xfrm>
          <a:prstGeom prst="rect">
            <a:avLst/>
          </a:prstGeom>
        </p:spPr>
      </p:pic>
      <p:pic>
        <p:nvPicPr>
          <p:cNvPr name="Picture 4" id="4"/>
          <p:cNvPicPr>
            <a:picLocks noChangeAspect="true"/>
          </p:cNvPicPr>
          <p:nvPr/>
        </p:nvPicPr>
        <p:blipFill>
          <a:blip r:embed="rId6">
            <a:alphaModFix amt="17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827028" y="4809906"/>
            <a:ext cx="4167845" cy="4114800"/>
          </a:xfrm>
          <a:prstGeom prst="rect">
            <a:avLst/>
          </a:prstGeom>
        </p:spPr>
      </p:pic>
      <p:pic>
        <p:nvPicPr>
          <p:cNvPr name="Picture 5" id="5"/>
          <p:cNvPicPr>
            <a:picLocks noChangeAspect="true"/>
          </p:cNvPicPr>
          <p:nvPr/>
        </p:nvPicPr>
        <p:blipFill>
          <a:blip r:embed="rId8">
            <a:alphaModFix amt="20999"/>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4487178" y="7569770"/>
            <a:ext cx="4114800" cy="4114800"/>
          </a:xfrm>
          <a:prstGeom prst="rect">
            <a:avLst/>
          </a:prstGeom>
        </p:spPr>
      </p:pic>
      <p:sp>
        <p:nvSpPr>
          <p:cNvPr name="TextBox 6" id="6"/>
          <p:cNvSpPr txBox="true"/>
          <p:nvPr/>
        </p:nvSpPr>
        <p:spPr>
          <a:xfrm rot="0">
            <a:off x="11549955" y="942975"/>
            <a:ext cx="5874445" cy="878165"/>
          </a:xfrm>
          <a:prstGeom prst="rect">
            <a:avLst/>
          </a:prstGeom>
        </p:spPr>
        <p:txBody>
          <a:bodyPr anchor="t" rtlCol="false" tIns="0" lIns="0" bIns="0" rIns="0">
            <a:spAutoFit/>
          </a:bodyPr>
          <a:lstStyle/>
          <a:p>
            <a:pPr algn="ctr">
              <a:lnSpc>
                <a:spcPts val="7279"/>
              </a:lnSpc>
            </a:pPr>
            <a:r>
              <a:rPr lang="en-US" sz="5199">
                <a:solidFill>
                  <a:srgbClr val="000000"/>
                </a:solidFill>
                <a:latin typeface="Montserrat Extra-Bold"/>
              </a:rPr>
              <a:t>ROC - AUC Score</a:t>
            </a:r>
          </a:p>
        </p:txBody>
      </p:sp>
      <p:sp>
        <p:nvSpPr>
          <p:cNvPr name="TextBox 7" id="7"/>
          <p:cNvSpPr txBox="true"/>
          <p:nvPr/>
        </p:nvSpPr>
        <p:spPr>
          <a:xfrm rot="0">
            <a:off x="11331031" y="3565525"/>
            <a:ext cx="6312293" cy="3711575"/>
          </a:xfrm>
          <a:prstGeom prst="rect">
            <a:avLst/>
          </a:prstGeom>
        </p:spPr>
        <p:txBody>
          <a:bodyPr anchor="t" rtlCol="false" tIns="0" lIns="0" bIns="0" rIns="0">
            <a:spAutoFit/>
          </a:bodyPr>
          <a:lstStyle/>
          <a:p>
            <a:pPr algn="ctr">
              <a:lnSpc>
                <a:spcPts val="4899"/>
              </a:lnSpc>
            </a:pPr>
            <a:r>
              <a:rPr lang="en-US" sz="3899">
                <a:solidFill>
                  <a:srgbClr val="000000"/>
                </a:solidFill>
                <a:latin typeface="Montserrat"/>
              </a:rPr>
              <a:t>AUC = 0.75</a:t>
            </a:r>
          </a:p>
          <a:p>
            <a:pPr algn="ctr">
              <a:lnSpc>
                <a:spcPts val="4899"/>
              </a:lnSpc>
            </a:pPr>
            <a:r>
              <a:rPr lang="en-US" sz="3499">
                <a:solidFill>
                  <a:srgbClr val="000000"/>
                </a:solidFill>
                <a:latin typeface="Montserrat"/>
              </a:rPr>
              <a:t>T</a:t>
            </a:r>
            <a:r>
              <a:rPr lang="en-US" sz="3899">
                <a:solidFill>
                  <a:srgbClr val="000000"/>
                </a:solidFill>
                <a:latin typeface="Montserrat"/>
              </a:rPr>
              <a:t>here is a 75% chance that the model will be able to distinguish between positive class and negative class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678764">
            <a:off x="-818521" y="6829084"/>
            <a:ext cx="4114800" cy="4114800"/>
          </a:xfrm>
          <a:prstGeom prst="rect">
            <a:avLst/>
          </a:prstGeom>
        </p:spPr>
      </p:pic>
      <p:pic>
        <p:nvPicPr>
          <p:cNvPr name="Picture 3" id="3"/>
          <p:cNvPicPr>
            <a:picLocks noChangeAspect="true"/>
          </p:cNvPicPr>
          <p:nvPr/>
        </p:nvPicPr>
        <p:blipFill>
          <a:blip r:embed="rId5">
            <a:alphaModFix amt="17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652840">
            <a:off x="16840467" y="-1269719"/>
            <a:ext cx="1324217" cy="4114800"/>
          </a:xfrm>
          <a:prstGeom prst="rect">
            <a:avLst/>
          </a:prstGeom>
        </p:spPr>
      </p:pic>
      <p:pic>
        <p:nvPicPr>
          <p:cNvPr name="Picture 4" id="4"/>
          <p:cNvPicPr>
            <a:picLocks noChangeAspect="true"/>
          </p:cNvPicPr>
          <p:nvPr/>
        </p:nvPicPr>
        <p:blipFill>
          <a:blip r:embed="rId7">
            <a:alphaModFix amt="17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854476">
            <a:off x="14931994" y="-1273365"/>
            <a:ext cx="1120837" cy="3482827"/>
          </a:xfrm>
          <a:prstGeom prst="rect">
            <a:avLst/>
          </a:prstGeom>
        </p:spPr>
      </p:pic>
      <p:pic>
        <p:nvPicPr>
          <p:cNvPr name="Picture 5" id="5"/>
          <p:cNvPicPr>
            <a:picLocks noChangeAspect="true"/>
          </p:cNvPicPr>
          <p:nvPr/>
        </p:nvPicPr>
        <p:blipFill>
          <a:blip r:embed="rId9"/>
          <a:srcRect l="0" t="0" r="0" b="0"/>
          <a:stretch>
            <a:fillRect/>
          </a:stretch>
        </p:blipFill>
        <p:spPr>
          <a:xfrm flipH="false" flipV="false" rot="0">
            <a:off x="462079" y="2211050"/>
            <a:ext cx="17363843" cy="7450591"/>
          </a:xfrm>
          <a:prstGeom prst="rect">
            <a:avLst/>
          </a:prstGeom>
        </p:spPr>
      </p:pic>
      <p:sp>
        <p:nvSpPr>
          <p:cNvPr name="TextBox 6" id="6"/>
          <p:cNvSpPr txBox="true"/>
          <p:nvPr/>
        </p:nvSpPr>
        <p:spPr>
          <a:xfrm rot="0">
            <a:off x="915428" y="673381"/>
            <a:ext cx="8800265" cy="1013381"/>
          </a:xfrm>
          <a:prstGeom prst="rect">
            <a:avLst/>
          </a:prstGeom>
        </p:spPr>
        <p:txBody>
          <a:bodyPr anchor="t" rtlCol="false" tIns="0" lIns="0" bIns="0" rIns="0">
            <a:spAutoFit/>
          </a:bodyPr>
          <a:lstStyle/>
          <a:p>
            <a:pPr>
              <a:lnSpc>
                <a:spcPts val="8259"/>
              </a:lnSpc>
            </a:pPr>
            <a:r>
              <a:rPr lang="en-US" sz="5899">
                <a:solidFill>
                  <a:srgbClr val="000000"/>
                </a:solidFill>
                <a:latin typeface="Montserrat Extra-Bold"/>
              </a:rPr>
              <a:t>Feature Importance</a:t>
            </a:r>
          </a:p>
        </p:txBody>
      </p:sp>
    </p:spTree>
  </p:cSld>
  <p:clrMapOvr>
    <a:masterClrMapping/>
  </p:clrMapOvr>
</p:sld>
</file>

<file path=ppt/slides/slide38.xml><?xml version="1.0" encoding="utf-8"?>
<p:sld xmlns:p="http://schemas.openxmlformats.org/presentationml/2006/main" xmlns:a="http://schemas.openxmlformats.org/drawingml/2006/main">
  <p:cSld>
    <p:bg>
      <p:bgPr>
        <a:solidFill>
          <a:srgbClr val="F1DBCE"/>
        </a:solidFill>
      </p:bgPr>
    </p:bg>
    <p:spTree>
      <p:nvGrpSpPr>
        <p:cNvPr id="1" name=""/>
        <p:cNvGrpSpPr/>
        <p:nvPr/>
      </p:nvGrpSpPr>
      <p:grpSpPr>
        <a:xfrm>
          <a:off x="0" y="0"/>
          <a:ext cx="0" cy="0"/>
          <a:chOff x="0" y="0"/>
          <a:chExt cx="0" cy="0"/>
        </a:xfrm>
      </p:grpSpPr>
      <p:grpSp>
        <p:nvGrpSpPr>
          <p:cNvPr name="Group 2" id="2"/>
          <p:cNvGrpSpPr/>
          <p:nvPr/>
        </p:nvGrpSpPr>
        <p:grpSpPr>
          <a:xfrm rot="0">
            <a:off x="14473066" y="-1681605"/>
            <a:ext cx="3141560" cy="4539105"/>
            <a:chOff x="0" y="0"/>
            <a:chExt cx="4445000" cy="6422390"/>
          </a:xfrm>
        </p:grpSpPr>
        <p:sp>
          <p:nvSpPr>
            <p:cNvPr name="Freeform 3" id="3"/>
            <p:cNvSpPr/>
            <p:nvPr/>
          </p:nvSpPr>
          <p:spPr>
            <a:xfrm>
              <a:off x="0" y="4203700"/>
              <a:ext cx="4445000" cy="2218690"/>
            </a:xfrm>
            <a:custGeom>
              <a:avLst/>
              <a:gdLst/>
              <a:ahLst/>
              <a:cxnLst/>
              <a:rect r="r" b="b" t="t" l="l"/>
              <a:pathLst>
                <a:path h="2218690" w="4445000">
                  <a:moveTo>
                    <a:pt x="4445000" y="1450340"/>
                  </a:moveTo>
                  <a:lnTo>
                    <a:pt x="4445000" y="2218690"/>
                  </a:lnTo>
                  <a:lnTo>
                    <a:pt x="2222500" y="768350"/>
                  </a:lnTo>
                  <a:lnTo>
                    <a:pt x="0" y="2218690"/>
                  </a:lnTo>
                  <a:lnTo>
                    <a:pt x="0" y="1450340"/>
                  </a:lnTo>
                  <a:lnTo>
                    <a:pt x="2222500" y="0"/>
                  </a:lnTo>
                  <a:close/>
                </a:path>
              </a:pathLst>
            </a:custGeom>
            <a:solidFill>
              <a:srgbClr val="ED811E"/>
            </a:solidFill>
          </p:spPr>
        </p:sp>
        <p:sp>
          <p:nvSpPr>
            <p:cNvPr name="Freeform 4" id="4"/>
            <p:cNvSpPr/>
            <p:nvPr/>
          </p:nvSpPr>
          <p:spPr>
            <a:xfrm>
              <a:off x="0" y="0"/>
              <a:ext cx="4445000" cy="5654040"/>
            </a:xfrm>
            <a:custGeom>
              <a:avLst/>
              <a:gdLst/>
              <a:ahLst/>
              <a:cxnLst/>
              <a:rect r="r" b="b" t="t" l="l"/>
              <a:pathLst>
                <a:path h="5654040" w="4445000">
                  <a:moveTo>
                    <a:pt x="4445000" y="0"/>
                  </a:moveTo>
                  <a:lnTo>
                    <a:pt x="4445000" y="5654040"/>
                  </a:lnTo>
                  <a:lnTo>
                    <a:pt x="2222500" y="4203700"/>
                  </a:lnTo>
                  <a:lnTo>
                    <a:pt x="0" y="5654040"/>
                  </a:lnTo>
                  <a:lnTo>
                    <a:pt x="0" y="0"/>
                  </a:lnTo>
                  <a:close/>
                </a:path>
              </a:pathLst>
            </a:custGeom>
            <a:solidFill>
              <a:srgbClr val="3D9F93"/>
            </a:solidFill>
          </p:spPr>
        </p:sp>
      </p:grpSp>
      <p:sp>
        <p:nvSpPr>
          <p:cNvPr name="TextBox 5" id="5"/>
          <p:cNvSpPr txBox="true"/>
          <p:nvPr/>
        </p:nvSpPr>
        <p:spPr>
          <a:xfrm rot="0">
            <a:off x="3699272" y="3495675"/>
            <a:ext cx="10889456" cy="3133725"/>
          </a:xfrm>
          <a:prstGeom prst="rect">
            <a:avLst/>
          </a:prstGeom>
        </p:spPr>
        <p:txBody>
          <a:bodyPr anchor="t" rtlCol="false" tIns="0" lIns="0" bIns="0" rIns="0">
            <a:spAutoFit/>
          </a:bodyPr>
          <a:lstStyle/>
          <a:p>
            <a:pPr algn="ctr">
              <a:lnSpc>
                <a:spcPts val="12599"/>
              </a:lnSpc>
            </a:pPr>
            <a:r>
              <a:rPr lang="en-US" sz="9000">
                <a:solidFill>
                  <a:srgbClr val="000000"/>
                </a:solidFill>
                <a:latin typeface="Montserrat Extra-Bold"/>
              </a:rPr>
              <a:t>Conclusion &amp;</a:t>
            </a:r>
          </a:p>
          <a:p>
            <a:pPr algn="ctr">
              <a:lnSpc>
                <a:spcPts val="12599"/>
              </a:lnSpc>
            </a:pPr>
            <a:r>
              <a:rPr lang="en-US" sz="9000">
                <a:solidFill>
                  <a:srgbClr val="000000"/>
                </a:solidFill>
                <a:latin typeface="Montserrat Extra-Bold"/>
              </a:rPr>
              <a:t>Recommendation</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sp>
        <p:nvSpPr>
          <p:cNvPr name="TextBox 2" id="2"/>
          <p:cNvSpPr txBox="true"/>
          <p:nvPr/>
        </p:nvSpPr>
        <p:spPr>
          <a:xfrm rot="0">
            <a:off x="8201863" y="340248"/>
            <a:ext cx="9162597" cy="1291179"/>
          </a:xfrm>
          <a:prstGeom prst="rect">
            <a:avLst/>
          </a:prstGeom>
        </p:spPr>
        <p:txBody>
          <a:bodyPr anchor="t" rtlCol="false" tIns="0" lIns="0" bIns="0" rIns="0">
            <a:spAutoFit/>
          </a:bodyPr>
          <a:lstStyle/>
          <a:p>
            <a:pPr algn="r" marL="0" indent="0" lvl="0">
              <a:lnSpc>
                <a:spcPts val="8700"/>
              </a:lnSpc>
              <a:spcBef>
                <a:spcPct val="0"/>
              </a:spcBef>
            </a:pPr>
            <a:r>
              <a:rPr lang="en-US" sz="7909">
                <a:solidFill>
                  <a:srgbClr val="100F0D"/>
                </a:solidFill>
                <a:latin typeface="Kollektif Bold"/>
              </a:rPr>
              <a:t>To conclude...</a:t>
            </a:r>
          </a:p>
        </p:txBody>
      </p:sp>
      <p:grpSp>
        <p:nvGrpSpPr>
          <p:cNvPr name="Group 3" id="3"/>
          <p:cNvGrpSpPr/>
          <p:nvPr/>
        </p:nvGrpSpPr>
        <p:grpSpPr>
          <a:xfrm rot="0">
            <a:off x="2372436" y="2060822"/>
            <a:ext cx="3644173" cy="4642252"/>
            <a:chOff x="351790" y="351790"/>
            <a:chExt cx="2940050" cy="2954020"/>
          </a:xfrm>
        </p:grpSpPr>
        <p:sp>
          <p:nvSpPr>
            <p:cNvPr name="Freeform 4" id="4"/>
            <p:cNvSpPr/>
            <p:nvPr/>
          </p:nvSpPr>
          <p:spPr>
            <a:xfrm>
              <a:off x="371964" y="1851483"/>
              <a:ext cx="3494266" cy="3041780"/>
            </a:xfrm>
            <a:custGeom>
              <a:avLst/>
              <a:gdLst/>
              <a:ahLst/>
              <a:cxnLst/>
              <a:rect r="r" b="b" t="t" l="l"/>
              <a:pathLst>
                <a:path h="3041780" w="3494266">
                  <a:moveTo>
                    <a:pt x="223465" y="1624837"/>
                  </a:moveTo>
                  <a:cubicBezTo>
                    <a:pt x="223465" y="1706900"/>
                    <a:pt x="173806" y="1772550"/>
                    <a:pt x="111732" y="1772550"/>
                  </a:cubicBezTo>
                  <a:cubicBezTo>
                    <a:pt x="49659" y="1772550"/>
                    <a:pt x="0" y="1706900"/>
                    <a:pt x="0" y="1624837"/>
                  </a:cubicBezTo>
                  <a:cubicBezTo>
                    <a:pt x="0" y="1542775"/>
                    <a:pt x="49659" y="1477125"/>
                    <a:pt x="111732" y="1477125"/>
                  </a:cubicBezTo>
                  <a:cubicBezTo>
                    <a:pt x="173806" y="1477125"/>
                    <a:pt x="223465" y="1542775"/>
                    <a:pt x="223465" y="1624837"/>
                  </a:cubicBezTo>
                  <a:close/>
                  <a:moveTo>
                    <a:pt x="1225953" y="0"/>
                  </a:moveTo>
                  <a:cubicBezTo>
                    <a:pt x="1163880" y="0"/>
                    <a:pt x="1114221" y="65650"/>
                    <a:pt x="1114221" y="147712"/>
                  </a:cubicBezTo>
                  <a:cubicBezTo>
                    <a:pt x="1114221" y="229775"/>
                    <a:pt x="1163880" y="295425"/>
                    <a:pt x="1225953" y="295425"/>
                  </a:cubicBezTo>
                  <a:cubicBezTo>
                    <a:pt x="1288027" y="295425"/>
                    <a:pt x="1337686" y="229775"/>
                    <a:pt x="1337686" y="147712"/>
                  </a:cubicBezTo>
                  <a:cubicBezTo>
                    <a:pt x="1337686" y="65650"/>
                    <a:pt x="1288027" y="0"/>
                    <a:pt x="1225953" y="0"/>
                  </a:cubicBezTo>
                  <a:close/>
                  <a:moveTo>
                    <a:pt x="2343278" y="0"/>
                  </a:moveTo>
                  <a:cubicBezTo>
                    <a:pt x="2281205" y="0"/>
                    <a:pt x="2231546" y="65650"/>
                    <a:pt x="2231546" y="147712"/>
                  </a:cubicBezTo>
                  <a:cubicBezTo>
                    <a:pt x="2231546" y="229775"/>
                    <a:pt x="2281205" y="295425"/>
                    <a:pt x="2343278" y="295425"/>
                  </a:cubicBezTo>
                  <a:cubicBezTo>
                    <a:pt x="2405352" y="295425"/>
                    <a:pt x="2455011" y="229775"/>
                    <a:pt x="2455011" y="147712"/>
                  </a:cubicBezTo>
                  <a:cubicBezTo>
                    <a:pt x="2455011" y="65650"/>
                    <a:pt x="2403800" y="0"/>
                    <a:pt x="2343278" y="0"/>
                  </a:cubicBezTo>
                  <a:close/>
                  <a:moveTo>
                    <a:pt x="3402826" y="1477125"/>
                  </a:moveTo>
                  <a:cubicBezTo>
                    <a:pt x="3352026" y="1477125"/>
                    <a:pt x="3311386" y="1542775"/>
                    <a:pt x="3311386" y="1624837"/>
                  </a:cubicBezTo>
                  <a:cubicBezTo>
                    <a:pt x="3311386" y="1706900"/>
                    <a:pt x="3352026" y="1772550"/>
                    <a:pt x="3402826" y="1772550"/>
                  </a:cubicBezTo>
                  <a:cubicBezTo>
                    <a:pt x="3453626" y="1772550"/>
                    <a:pt x="3494266" y="1706900"/>
                    <a:pt x="3494266" y="1624837"/>
                  </a:cubicBezTo>
                  <a:cubicBezTo>
                    <a:pt x="3494266" y="1542775"/>
                    <a:pt x="3453626" y="1477125"/>
                    <a:pt x="3402826" y="1477125"/>
                  </a:cubicBezTo>
                  <a:close/>
                  <a:moveTo>
                    <a:pt x="2343278" y="2858900"/>
                  </a:moveTo>
                  <a:cubicBezTo>
                    <a:pt x="2281205" y="2858900"/>
                    <a:pt x="2231546" y="2899539"/>
                    <a:pt x="2231546" y="2950339"/>
                  </a:cubicBezTo>
                  <a:cubicBezTo>
                    <a:pt x="2231546" y="3001139"/>
                    <a:pt x="2281205" y="3041780"/>
                    <a:pt x="2343278" y="3041780"/>
                  </a:cubicBezTo>
                  <a:cubicBezTo>
                    <a:pt x="2405352" y="3041780"/>
                    <a:pt x="2455011" y="3001139"/>
                    <a:pt x="2455011" y="2950339"/>
                  </a:cubicBezTo>
                  <a:cubicBezTo>
                    <a:pt x="2455011" y="2899539"/>
                    <a:pt x="2403800" y="2858900"/>
                    <a:pt x="2343278" y="2858900"/>
                  </a:cubicBezTo>
                  <a:close/>
                </a:path>
              </a:pathLst>
            </a:custGeom>
            <a:solidFill>
              <a:srgbClr val="ED811E"/>
            </a:solidFill>
          </p:spPr>
        </p:sp>
        <p:sp>
          <p:nvSpPr>
            <p:cNvPr name="Freeform 5" id="5"/>
            <p:cNvSpPr/>
            <p:nvPr/>
          </p:nvSpPr>
          <p:spPr>
            <a:xfrm>
              <a:off x="351790" y="351790"/>
              <a:ext cx="3514440" cy="4555443"/>
            </a:xfrm>
            <a:custGeom>
              <a:avLst/>
              <a:gdLst/>
              <a:ahLst/>
              <a:cxnLst/>
              <a:rect r="r" b="b" t="t" l="l"/>
              <a:pathLst>
                <a:path h="4555443" w="3514440">
                  <a:moveTo>
                    <a:pt x="3511900" y="1546878"/>
                  </a:moveTo>
                  <a:lnTo>
                    <a:pt x="3449670" y="1647405"/>
                  </a:lnTo>
                  <a:lnTo>
                    <a:pt x="3511900" y="1747932"/>
                  </a:lnTo>
                  <a:lnTo>
                    <a:pt x="3485230" y="1791014"/>
                  </a:lnTo>
                  <a:lnTo>
                    <a:pt x="3423000" y="1690488"/>
                  </a:lnTo>
                  <a:lnTo>
                    <a:pt x="3362040" y="1791014"/>
                  </a:lnTo>
                  <a:lnTo>
                    <a:pt x="3335370" y="1747932"/>
                  </a:lnTo>
                  <a:lnTo>
                    <a:pt x="3397600" y="1647405"/>
                  </a:lnTo>
                  <a:lnTo>
                    <a:pt x="3335370" y="1546878"/>
                  </a:lnTo>
                  <a:lnTo>
                    <a:pt x="3362040" y="1503796"/>
                  </a:lnTo>
                  <a:lnTo>
                    <a:pt x="3423000" y="1604322"/>
                  </a:lnTo>
                  <a:lnTo>
                    <a:pt x="3485230" y="1503796"/>
                  </a:lnTo>
                  <a:lnTo>
                    <a:pt x="3511900" y="1546878"/>
                  </a:lnTo>
                  <a:close/>
                  <a:moveTo>
                    <a:pt x="3329020" y="172331"/>
                  </a:moveTo>
                  <a:cubicBezTo>
                    <a:pt x="3329020" y="90269"/>
                    <a:pt x="3369660" y="24619"/>
                    <a:pt x="3420460" y="24619"/>
                  </a:cubicBezTo>
                  <a:cubicBezTo>
                    <a:pt x="3471260" y="24619"/>
                    <a:pt x="3511900" y="90269"/>
                    <a:pt x="3511900" y="172331"/>
                  </a:cubicBezTo>
                  <a:cubicBezTo>
                    <a:pt x="3511900" y="254394"/>
                    <a:pt x="3471260" y="320044"/>
                    <a:pt x="3420460" y="320044"/>
                  </a:cubicBezTo>
                  <a:cubicBezTo>
                    <a:pt x="3369660" y="320044"/>
                    <a:pt x="3329020" y="254394"/>
                    <a:pt x="3329020" y="172331"/>
                  </a:cubicBezTo>
                  <a:close/>
                  <a:moveTo>
                    <a:pt x="3367120" y="172331"/>
                  </a:moveTo>
                  <a:cubicBezTo>
                    <a:pt x="3367120" y="219517"/>
                    <a:pt x="3391250" y="258497"/>
                    <a:pt x="3420460" y="258497"/>
                  </a:cubicBezTo>
                  <a:cubicBezTo>
                    <a:pt x="3449670" y="258497"/>
                    <a:pt x="3473800" y="219517"/>
                    <a:pt x="3473800" y="172331"/>
                  </a:cubicBezTo>
                  <a:cubicBezTo>
                    <a:pt x="3473800" y="125145"/>
                    <a:pt x="3449670" y="86166"/>
                    <a:pt x="3420460" y="86166"/>
                  </a:cubicBezTo>
                  <a:cubicBezTo>
                    <a:pt x="3391250" y="86166"/>
                    <a:pt x="3367120" y="125145"/>
                    <a:pt x="3367120" y="172331"/>
                  </a:cubicBezTo>
                  <a:close/>
                  <a:moveTo>
                    <a:pt x="17070" y="1647405"/>
                  </a:moveTo>
                  <a:cubicBezTo>
                    <a:pt x="17070" y="1565343"/>
                    <a:pt x="66729" y="1499693"/>
                    <a:pt x="128803" y="1499693"/>
                  </a:cubicBezTo>
                  <a:cubicBezTo>
                    <a:pt x="190876" y="1499693"/>
                    <a:pt x="240535" y="1565343"/>
                    <a:pt x="240535" y="1647405"/>
                  </a:cubicBezTo>
                  <a:cubicBezTo>
                    <a:pt x="240535" y="1729468"/>
                    <a:pt x="190876" y="1795118"/>
                    <a:pt x="128803" y="1795118"/>
                  </a:cubicBezTo>
                  <a:cubicBezTo>
                    <a:pt x="66729" y="1795118"/>
                    <a:pt x="17070" y="1729468"/>
                    <a:pt x="17070" y="1647405"/>
                  </a:cubicBezTo>
                  <a:close/>
                  <a:moveTo>
                    <a:pt x="63625" y="1647405"/>
                  </a:moveTo>
                  <a:cubicBezTo>
                    <a:pt x="63625" y="1694591"/>
                    <a:pt x="93110" y="1733571"/>
                    <a:pt x="128803" y="1733571"/>
                  </a:cubicBezTo>
                  <a:cubicBezTo>
                    <a:pt x="164495" y="1733571"/>
                    <a:pt x="193980" y="1694591"/>
                    <a:pt x="193980" y="1647405"/>
                  </a:cubicBezTo>
                  <a:cubicBezTo>
                    <a:pt x="193980" y="1600219"/>
                    <a:pt x="164495" y="1561239"/>
                    <a:pt x="128803" y="1561239"/>
                  </a:cubicBezTo>
                  <a:cubicBezTo>
                    <a:pt x="93110" y="1561239"/>
                    <a:pt x="63625" y="1600219"/>
                    <a:pt x="63625" y="1647405"/>
                  </a:cubicBezTo>
                  <a:close/>
                  <a:moveTo>
                    <a:pt x="153632" y="4343352"/>
                  </a:moveTo>
                  <a:lnTo>
                    <a:pt x="107077" y="4343352"/>
                  </a:lnTo>
                  <a:lnTo>
                    <a:pt x="107077" y="4430983"/>
                  </a:lnTo>
                  <a:lnTo>
                    <a:pt x="0" y="4430983"/>
                  </a:lnTo>
                  <a:lnTo>
                    <a:pt x="0" y="4469083"/>
                  </a:lnTo>
                  <a:lnTo>
                    <a:pt x="105525" y="4469083"/>
                  </a:lnTo>
                  <a:lnTo>
                    <a:pt x="105525" y="4555443"/>
                  </a:lnTo>
                  <a:lnTo>
                    <a:pt x="152080" y="4555443"/>
                  </a:lnTo>
                  <a:lnTo>
                    <a:pt x="152080" y="4467813"/>
                  </a:lnTo>
                  <a:lnTo>
                    <a:pt x="259157" y="4467813"/>
                  </a:lnTo>
                  <a:lnTo>
                    <a:pt x="259157" y="4429713"/>
                  </a:lnTo>
                  <a:lnTo>
                    <a:pt x="153632" y="4429713"/>
                  </a:lnTo>
                  <a:lnTo>
                    <a:pt x="153632" y="4343352"/>
                  </a:lnTo>
                  <a:close/>
                  <a:moveTo>
                    <a:pt x="57418" y="315941"/>
                  </a:moveTo>
                  <a:lnTo>
                    <a:pt x="133458" y="215414"/>
                  </a:lnTo>
                  <a:lnTo>
                    <a:pt x="209498" y="315941"/>
                  </a:lnTo>
                  <a:lnTo>
                    <a:pt x="240535" y="272858"/>
                  </a:lnTo>
                  <a:lnTo>
                    <a:pt x="166047" y="172331"/>
                  </a:lnTo>
                  <a:lnTo>
                    <a:pt x="240535" y="71805"/>
                  </a:lnTo>
                  <a:lnTo>
                    <a:pt x="207947" y="28722"/>
                  </a:lnTo>
                  <a:lnTo>
                    <a:pt x="133458" y="129248"/>
                  </a:lnTo>
                  <a:lnTo>
                    <a:pt x="58970" y="28722"/>
                  </a:lnTo>
                  <a:lnTo>
                    <a:pt x="26381" y="71805"/>
                  </a:lnTo>
                  <a:lnTo>
                    <a:pt x="100870" y="170280"/>
                  </a:lnTo>
                  <a:lnTo>
                    <a:pt x="24829" y="272858"/>
                  </a:lnTo>
                  <a:lnTo>
                    <a:pt x="57418" y="315941"/>
                  </a:lnTo>
                  <a:close/>
                  <a:moveTo>
                    <a:pt x="3514440" y="4450032"/>
                  </a:moveTo>
                  <a:cubicBezTo>
                    <a:pt x="3514440" y="4500832"/>
                    <a:pt x="3473800" y="4541473"/>
                    <a:pt x="3423000" y="4541473"/>
                  </a:cubicBezTo>
                  <a:cubicBezTo>
                    <a:pt x="3372200" y="4541473"/>
                    <a:pt x="3331560" y="4500832"/>
                    <a:pt x="3331560" y="4450032"/>
                  </a:cubicBezTo>
                  <a:cubicBezTo>
                    <a:pt x="3331560" y="4399232"/>
                    <a:pt x="3372200" y="4358593"/>
                    <a:pt x="3423000" y="4358593"/>
                  </a:cubicBezTo>
                  <a:cubicBezTo>
                    <a:pt x="3473800" y="4358593"/>
                    <a:pt x="3514440" y="4399232"/>
                    <a:pt x="3514440" y="4450032"/>
                  </a:cubicBezTo>
                  <a:close/>
                  <a:moveTo>
                    <a:pt x="3476340" y="4450032"/>
                  </a:moveTo>
                  <a:cubicBezTo>
                    <a:pt x="3476340" y="4420823"/>
                    <a:pt x="3452210" y="4396693"/>
                    <a:pt x="3423000" y="4396693"/>
                  </a:cubicBezTo>
                  <a:cubicBezTo>
                    <a:pt x="3393790" y="4396693"/>
                    <a:pt x="3369660" y="4420823"/>
                    <a:pt x="3369660" y="4450032"/>
                  </a:cubicBezTo>
                  <a:cubicBezTo>
                    <a:pt x="3369660" y="4479243"/>
                    <a:pt x="3393790" y="4503373"/>
                    <a:pt x="3423000" y="4503373"/>
                  </a:cubicBezTo>
                  <a:cubicBezTo>
                    <a:pt x="3452210" y="4503373"/>
                    <a:pt x="3476340" y="4479243"/>
                    <a:pt x="3476340" y="4450032"/>
                  </a:cubicBezTo>
                  <a:close/>
                  <a:moveTo>
                    <a:pt x="2437941" y="2980921"/>
                  </a:moveTo>
                  <a:lnTo>
                    <a:pt x="2361901" y="3081448"/>
                  </a:lnTo>
                  <a:lnTo>
                    <a:pt x="2287412" y="2980921"/>
                  </a:lnTo>
                  <a:lnTo>
                    <a:pt x="2254824" y="3024004"/>
                  </a:lnTo>
                  <a:lnTo>
                    <a:pt x="2330864" y="3124530"/>
                  </a:lnTo>
                  <a:lnTo>
                    <a:pt x="2254824" y="3225057"/>
                  </a:lnTo>
                  <a:lnTo>
                    <a:pt x="2287412" y="3268140"/>
                  </a:lnTo>
                  <a:lnTo>
                    <a:pt x="2361901" y="3167613"/>
                  </a:lnTo>
                  <a:lnTo>
                    <a:pt x="2437941" y="3268140"/>
                  </a:lnTo>
                  <a:lnTo>
                    <a:pt x="2470529" y="3225057"/>
                  </a:lnTo>
                  <a:lnTo>
                    <a:pt x="2394489" y="3124530"/>
                  </a:lnTo>
                  <a:lnTo>
                    <a:pt x="2470529" y="3024004"/>
                  </a:lnTo>
                  <a:lnTo>
                    <a:pt x="2437941" y="2980921"/>
                  </a:lnTo>
                  <a:close/>
                  <a:moveTo>
                    <a:pt x="2386730" y="0"/>
                  </a:moveTo>
                  <a:lnTo>
                    <a:pt x="2340175" y="0"/>
                  </a:lnTo>
                  <a:lnTo>
                    <a:pt x="2340175" y="141558"/>
                  </a:lnTo>
                  <a:lnTo>
                    <a:pt x="2234650" y="141558"/>
                  </a:lnTo>
                  <a:lnTo>
                    <a:pt x="2234650" y="203105"/>
                  </a:lnTo>
                  <a:lnTo>
                    <a:pt x="2338623" y="203105"/>
                  </a:lnTo>
                  <a:lnTo>
                    <a:pt x="2338623" y="342611"/>
                  </a:lnTo>
                  <a:lnTo>
                    <a:pt x="2385178" y="342611"/>
                  </a:lnTo>
                  <a:lnTo>
                    <a:pt x="2385178" y="201053"/>
                  </a:lnTo>
                  <a:lnTo>
                    <a:pt x="2493807" y="201053"/>
                  </a:lnTo>
                  <a:lnTo>
                    <a:pt x="2493807" y="139506"/>
                  </a:lnTo>
                  <a:lnTo>
                    <a:pt x="2386730" y="139506"/>
                  </a:lnTo>
                  <a:lnTo>
                    <a:pt x="2386730" y="0"/>
                  </a:lnTo>
                  <a:close/>
                  <a:moveTo>
                    <a:pt x="1357860" y="3124530"/>
                  </a:moveTo>
                  <a:cubicBezTo>
                    <a:pt x="1357860" y="3206593"/>
                    <a:pt x="1308201" y="3272243"/>
                    <a:pt x="1246127" y="3272243"/>
                  </a:cubicBezTo>
                  <a:cubicBezTo>
                    <a:pt x="1184054" y="3272243"/>
                    <a:pt x="1134395" y="3206593"/>
                    <a:pt x="1134395" y="3124530"/>
                  </a:cubicBezTo>
                  <a:cubicBezTo>
                    <a:pt x="1134395" y="3042468"/>
                    <a:pt x="1184054" y="2976818"/>
                    <a:pt x="1246127" y="2976818"/>
                  </a:cubicBezTo>
                  <a:cubicBezTo>
                    <a:pt x="1308201" y="2976818"/>
                    <a:pt x="1357860" y="3042468"/>
                    <a:pt x="1357860" y="3124530"/>
                  </a:cubicBezTo>
                  <a:close/>
                  <a:moveTo>
                    <a:pt x="1311305" y="3124530"/>
                  </a:moveTo>
                  <a:cubicBezTo>
                    <a:pt x="1311305" y="3077344"/>
                    <a:pt x="1281820" y="3038365"/>
                    <a:pt x="1246127" y="3038365"/>
                  </a:cubicBezTo>
                  <a:cubicBezTo>
                    <a:pt x="1210435" y="3038365"/>
                    <a:pt x="1180950" y="3077344"/>
                    <a:pt x="1180950" y="3124530"/>
                  </a:cubicBezTo>
                  <a:cubicBezTo>
                    <a:pt x="1180950" y="3171716"/>
                    <a:pt x="1210435" y="3210696"/>
                    <a:pt x="1246127" y="3210696"/>
                  </a:cubicBezTo>
                  <a:cubicBezTo>
                    <a:pt x="1281820" y="3210696"/>
                    <a:pt x="1311305" y="3171716"/>
                    <a:pt x="1311305" y="3124530"/>
                  </a:cubicBezTo>
                  <a:close/>
                  <a:moveTo>
                    <a:pt x="1360964" y="172331"/>
                  </a:moveTo>
                  <a:cubicBezTo>
                    <a:pt x="1360964" y="254394"/>
                    <a:pt x="1311305" y="320044"/>
                    <a:pt x="1249231" y="320044"/>
                  </a:cubicBezTo>
                  <a:cubicBezTo>
                    <a:pt x="1187158" y="320044"/>
                    <a:pt x="1137499" y="254394"/>
                    <a:pt x="1137499" y="172331"/>
                  </a:cubicBezTo>
                  <a:cubicBezTo>
                    <a:pt x="1137499" y="90269"/>
                    <a:pt x="1188709" y="24619"/>
                    <a:pt x="1249231" y="24619"/>
                  </a:cubicBezTo>
                  <a:cubicBezTo>
                    <a:pt x="1311305" y="24619"/>
                    <a:pt x="1360964" y="90269"/>
                    <a:pt x="1360964" y="172331"/>
                  </a:cubicBezTo>
                  <a:close/>
                  <a:moveTo>
                    <a:pt x="1314408" y="172331"/>
                  </a:moveTo>
                  <a:cubicBezTo>
                    <a:pt x="1314408" y="125145"/>
                    <a:pt x="1284923" y="86166"/>
                    <a:pt x="1249231" y="86166"/>
                  </a:cubicBezTo>
                  <a:cubicBezTo>
                    <a:pt x="1213539" y="86166"/>
                    <a:pt x="1184054" y="125145"/>
                    <a:pt x="1184054" y="172331"/>
                  </a:cubicBezTo>
                  <a:cubicBezTo>
                    <a:pt x="1184054" y="219517"/>
                    <a:pt x="1213539" y="258497"/>
                    <a:pt x="1249231" y="258497"/>
                  </a:cubicBezTo>
                  <a:cubicBezTo>
                    <a:pt x="1284923" y="258497"/>
                    <a:pt x="1314408" y="219517"/>
                    <a:pt x="1314408" y="172331"/>
                  </a:cubicBezTo>
                  <a:close/>
                  <a:moveTo>
                    <a:pt x="1322168" y="4359862"/>
                  </a:moveTo>
                  <a:lnTo>
                    <a:pt x="1247679" y="4422093"/>
                  </a:lnTo>
                  <a:lnTo>
                    <a:pt x="1171639" y="4359862"/>
                  </a:lnTo>
                  <a:lnTo>
                    <a:pt x="1139051" y="4386532"/>
                  </a:lnTo>
                  <a:lnTo>
                    <a:pt x="1215091" y="4448762"/>
                  </a:lnTo>
                  <a:lnTo>
                    <a:pt x="1139051" y="4510993"/>
                  </a:lnTo>
                  <a:lnTo>
                    <a:pt x="1171639" y="4537662"/>
                  </a:lnTo>
                  <a:lnTo>
                    <a:pt x="1247679" y="4475432"/>
                  </a:lnTo>
                  <a:lnTo>
                    <a:pt x="1322168" y="4537662"/>
                  </a:lnTo>
                  <a:lnTo>
                    <a:pt x="1354756" y="4510993"/>
                  </a:lnTo>
                  <a:lnTo>
                    <a:pt x="1278716" y="4448762"/>
                  </a:lnTo>
                  <a:lnTo>
                    <a:pt x="1354756" y="4386532"/>
                  </a:lnTo>
                  <a:lnTo>
                    <a:pt x="1322168" y="4359862"/>
                  </a:lnTo>
                  <a:close/>
                </a:path>
              </a:pathLst>
            </a:custGeom>
            <a:solidFill>
              <a:srgbClr val="100F0D"/>
            </a:solidFill>
          </p:spPr>
        </p:sp>
      </p:gr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38236" y="3940862"/>
            <a:ext cx="6994750" cy="5735695"/>
          </a:xfrm>
          <a:prstGeom prst="rect">
            <a:avLst/>
          </a:prstGeom>
        </p:spPr>
      </p:pic>
      <p:sp>
        <p:nvSpPr>
          <p:cNvPr name="TextBox 7" id="7"/>
          <p:cNvSpPr txBox="true"/>
          <p:nvPr/>
        </p:nvSpPr>
        <p:spPr>
          <a:xfrm rot="0">
            <a:off x="7306606" y="1994147"/>
            <a:ext cx="10026314" cy="505243"/>
          </a:xfrm>
          <a:prstGeom prst="rect">
            <a:avLst/>
          </a:prstGeom>
        </p:spPr>
        <p:txBody>
          <a:bodyPr anchor="t" rtlCol="false" tIns="0" lIns="0" bIns="0" rIns="0">
            <a:spAutoFit/>
          </a:bodyPr>
          <a:lstStyle/>
          <a:p>
            <a:pPr algn="r">
              <a:lnSpc>
                <a:spcPts val="4029"/>
              </a:lnSpc>
            </a:pPr>
            <a:r>
              <a:rPr lang="en-US" sz="2878">
                <a:solidFill>
                  <a:srgbClr val="100F0D"/>
                </a:solidFill>
                <a:latin typeface="Montserrat Classic Bold"/>
              </a:rPr>
              <a:t>Random Forest is the best go-to prediction model</a:t>
            </a:r>
          </a:p>
        </p:txBody>
      </p:sp>
      <p:sp>
        <p:nvSpPr>
          <p:cNvPr name="TextBox 8" id="8"/>
          <p:cNvSpPr txBox="true"/>
          <p:nvPr/>
        </p:nvSpPr>
        <p:spPr>
          <a:xfrm rot="0">
            <a:off x="7755189" y="2620121"/>
            <a:ext cx="9609271" cy="1257211"/>
          </a:xfrm>
          <a:prstGeom prst="rect">
            <a:avLst/>
          </a:prstGeom>
        </p:spPr>
        <p:txBody>
          <a:bodyPr anchor="t" rtlCol="false" tIns="0" lIns="0" bIns="0" rIns="0">
            <a:spAutoFit/>
          </a:bodyPr>
          <a:lstStyle/>
          <a:p>
            <a:pPr algn="r">
              <a:lnSpc>
                <a:spcPts val="3359"/>
              </a:lnSpc>
            </a:pPr>
            <a:r>
              <a:rPr lang="en-US" sz="2400">
                <a:solidFill>
                  <a:srgbClr val="100F0D"/>
                </a:solidFill>
                <a:latin typeface="Montserrat"/>
              </a:rPr>
              <a:t>M</a:t>
            </a:r>
            <a:r>
              <a:rPr lang="en-US" sz="2400">
                <a:solidFill>
                  <a:srgbClr val="100F0D"/>
                </a:solidFill>
                <a:latin typeface="Montserrat"/>
              </a:rPr>
              <a:t>odel can be utilised to help the bank's call center to prioritize the call for potential clients and maximize the conversion rate - all while managing minimum cost on marketing.</a:t>
            </a:r>
          </a:p>
        </p:txBody>
      </p:sp>
      <p:sp>
        <p:nvSpPr>
          <p:cNvPr name="TextBox 9" id="9"/>
          <p:cNvSpPr txBox="true"/>
          <p:nvPr/>
        </p:nvSpPr>
        <p:spPr>
          <a:xfrm rot="0">
            <a:off x="6592903" y="4558744"/>
            <a:ext cx="6190258" cy="584756"/>
          </a:xfrm>
          <a:prstGeom prst="rect">
            <a:avLst/>
          </a:prstGeom>
        </p:spPr>
        <p:txBody>
          <a:bodyPr anchor="t" rtlCol="false" tIns="0" lIns="0" bIns="0" rIns="0">
            <a:spAutoFit/>
          </a:bodyPr>
          <a:lstStyle/>
          <a:p>
            <a:pPr algn="ctr">
              <a:lnSpc>
                <a:spcPts val="4759"/>
              </a:lnSpc>
            </a:pPr>
            <a:r>
              <a:rPr lang="en-US" sz="3399">
                <a:solidFill>
                  <a:srgbClr val="100F0D"/>
                </a:solidFill>
                <a:latin typeface="Montserrat Classic"/>
              </a:rPr>
              <a:t>As mentioned in evaluation...</a:t>
            </a:r>
          </a:p>
        </p:txBody>
      </p:sp>
      <p:sp>
        <p:nvSpPr>
          <p:cNvPr name="TextBox 10" id="10"/>
          <p:cNvSpPr txBox="true"/>
          <p:nvPr/>
        </p:nvSpPr>
        <p:spPr>
          <a:xfrm rot="0">
            <a:off x="7258981" y="5414061"/>
            <a:ext cx="11048360" cy="3460968"/>
          </a:xfrm>
          <a:prstGeom prst="rect">
            <a:avLst/>
          </a:prstGeom>
        </p:spPr>
        <p:txBody>
          <a:bodyPr anchor="t" rtlCol="false" tIns="0" lIns="0" bIns="0" rIns="0">
            <a:spAutoFit/>
          </a:bodyPr>
          <a:lstStyle/>
          <a:p>
            <a:pPr>
              <a:lnSpc>
                <a:spcPts val="3920"/>
              </a:lnSpc>
            </a:pPr>
            <a:r>
              <a:rPr lang="en-US" sz="2800">
                <a:solidFill>
                  <a:srgbClr val="100F0D"/>
                </a:solidFill>
                <a:latin typeface="Montserrat"/>
              </a:rPr>
              <a:t>Using the model can:</a:t>
            </a:r>
          </a:p>
          <a:p>
            <a:pPr marL="604523" indent="-302261" lvl="1">
              <a:lnSpc>
                <a:spcPts val="3920"/>
              </a:lnSpc>
              <a:buFont typeface="Arial"/>
              <a:buChar char="•"/>
            </a:pPr>
            <a:r>
              <a:rPr lang="en-US" sz="2800">
                <a:solidFill>
                  <a:srgbClr val="100F0D"/>
                </a:solidFill>
                <a:latin typeface="Montserrat"/>
              </a:rPr>
              <a:t>A</a:t>
            </a:r>
            <a:r>
              <a:rPr lang="en-US" sz="2800">
                <a:solidFill>
                  <a:srgbClr val="100F0D"/>
                </a:solidFill>
                <a:latin typeface="Montserrat"/>
              </a:rPr>
              <a:t>cquire previously falsely identified potential clients</a:t>
            </a:r>
          </a:p>
          <a:p>
            <a:pPr marL="604523" indent="-302261" lvl="1">
              <a:lnSpc>
                <a:spcPts val="3920"/>
              </a:lnSpc>
              <a:buFont typeface="Arial"/>
              <a:buChar char="•"/>
            </a:pPr>
            <a:r>
              <a:rPr lang="en-US" sz="2800">
                <a:solidFill>
                  <a:srgbClr val="100F0D"/>
                </a:solidFill>
                <a:latin typeface="Montserrat"/>
              </a:rPr>
              <a:t>Bring additional revenue of approximately ~$3,300 while maintaining conversion rate quality</a:t>
            </a:r>
          </a:p>
          <a:p>
            <a:pPr marL="604523" indent="-302261" lvl="1">
              <a:lnSpc>
                <a:spcPts val="3920"/>
              </a:lnSpc>
              <a:buFont typeface="Arial"/>
              <a:buChar char="•"/>
            </a:pPr>
            <a:r>
              <a:rPr lang="en-US" sz="2800">
                <a:solidFill>
                  <a:srgbClr val="100F0D"/>
                </a:solidFill>
                <a:latin typeface="Montserrat"/>
              </a:rPr>
              <a:t>Avoid spending an additional marketing cost of $1,491 for falsely predicted clients </a:t>
            </a:r>
          </a:p>
          <a:p>
            <a:pPr marL="604523" indent="-302261" lvl="1">
              <a:lnSpc>
                <a:spcPts val="3920"/>
              </a:lnSpc>
              <a:buFont typeface="Arial"/>
              <a:buChar char="•"/>
            </a:pPr>
            <a:r>
              <a:rPr lang="en-US" sz="2800">
                <a:solidFill>
                  <a:srgbClr val="100F0D"/>
                </a:solidFill>
                <a:latin typeface="Montserrat"/>
              </a:rPr>
              <a:t>Generate about 2x more revenue to the bank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sp>
        <p:nvSpPr>
          <p:cNvPr name="TextBox 2" id="2"/>
          <p:cNvSpPr txBox="true"/>
          <p:nvPr/>
        </p:nvSpPr>
        <p:spPr>
          <a:xfrm rot="0">
            <a:off x="1028700" y="2359776"/>
            <a:ext cx="12069257" cy="6690003"/>
          </a:xfrm>
          <a:prstGeom prst="rect">
            <a:avLst/>
          </a:prstGeom>
        </p:spPr>
        <p:txBody>
          <a:bodyPr anchor="t" rtlCol="false" tIns="0" lIns="0" bIns="0" rIns="0">
            <a:spAutoFit/>
          </a:bodyPr>
          <a:lstStyle/>
          <a:p>
            <a:pPr algn="ctr">
              <a:lnSpc>
                <a:spcPts val="5880"/>
              </a:lnSpc>
            </a:pPr>
            <a:r>
              <a:rPr lang="en-US" sz="4200">
                <a:solidFill>
                  <a:srgbClr val="000000"/>
                </a:solidFill>
                <a:latin typeface="Montserrat"/>
              </a:rPr>
              <a:t>By </a:t>
            </a:r>
            <a:r>
              <a:rPr lang="en-US" sz="4200">
                <a:solidFill>
                  <a:srgbClr val="000000"/>
                </a:solidFill>
                <a:latin typeface="Montserrat"/>
              </a:rPr>
              <a:t>allowing banks to hold onto a deposit for a specific amount of time, they can invest in higher gain financial products in order to make a profit.</a:t>
            </a:r>
          </a:p>
          <a:p>
            <a:pPr algn="just">
              <a:lnSpc>
                <a:spcPts val="5880"/>
              </a:lnSpc>
            </a:pPr>
          </a:p>
          <a:p>
            <a:pPr algn="ctr">
              <a:lnSpc>
                <a:spcPts val="5880"/>
              </a:lnSpc>
            </a:pPr>
            <a:r>
              <a:rPr lang="en-US" sz="4200">
                <a:solidFill>
                  <a:srgbClr val="000000"/>
                </a:solidFill>
                <a:latin typeface="Montserrat"/>
              </a:rPr>
              <a:t>They can also hold a better chance to persuade term deposit clients into buying other products such as funds or insurance to further increase their revenues.</a:t>
            </a:r>
          </a:p>
        </p:txBody>
      </p:sp>
      <p:pic>
        <p:nvPicPr>
          <p:cNvPr name="Picture 3" id="3"/>
          <p:cNvPicPr>
            <a:picLocks noChangeAspect="true"/>
          </p:cNvPicPr>
          <p:nvPr/>
        </p:nvPicPr>
        <p:blipFill>
          <a:blip r:embed="rId3">
            <a:alphaModFix amt="1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785828" y="3310711"/>
            <a:ext cx="6237014" cy="6752673"/>
          </a:xfrm>
          <a:prstGeom prst="rect">
            <a:avLst/>
          </a:prstGeom>
        </p:spPr>
      </p:pic>
      <p:grpSp>
        <p:nvGrpSpPr>
          <p:cNvPr name="Group 4" id="4"/>
          <p:cNvGrpSpPr/>
          <p:nvPr/>
        </p:nvGrpSpPr>
        <p:grpSpPr>
          <a:xfrm rot="0">
            <a:off x="14604442" y="-1845214"/>
            <a:ext cx="3350908" cy="3616225"/>
            <a:chOff x="0" y="0"/>
            <a:chExt cx="5765800" cy="6222322"/>
          </a:xfrm>
        </p:grpSpPr>
        <p:sp>
          <p:nvSpPr>
            <p:cNvPr name="Freeform 5" id="5"/>
            <p:cNvSpPr/>
            <p:nvPr/>
          </p:nvSpPr>
          <p:spPr>
            <a:xfrm>
              <a:off x="0" y="0"/>
              <a:ext cx="5765800" cy="6222322"/>
            </a:xfrm>
            <a:custGeom>
              <a:avLst/>
              <a:gdLst/>
              <a:ahLst/>
              <a:cxnLst/>
              <a:rect r="r" b="b" t="t" l="l"/>
              <a:pathLst>
                <a:path h="6222322" w="5765800">
                  <a:moveTo>
                    <a:pt x="5765800" y="0"/>
                  </a:moveTo>
                  <a:lnTo>
                    <a:pt x="5765800" y="6219782"/>
                  </a:lnTo>
                  <a:lnTo>
                    <a:pt x="5406390" y="5728292"/>
                  </a:lnTo>
                  <a:lnTo>
                    <a:pt x="5050790" y="6222322"/>
                  </a:lnTo>
                  <a:lnTo>
                    <a:pt x="5043170" y="6222322"/>
                  </a:lnTo>
                  <a:lnTo>
                    <a:pt x="4686300" y="5728292"/>
                  </a:lnTo>
                  <a:lnTo>
                    <a:pt x="4330700" y="6222322"/>
                  </a:lnTo>
                  <a:lnTo>
                    <a:pt x="4323080" y="6222322"/>
                  </a:lnTo>
                  <a:lnTo>
                    <a:pt x="3967480" y="5728292"/>
                  </a:lnTo>
                  <a:lnTo>
                    <a:pt x="3611880" y="6222322"/>
                  </a:lnTo>
                  <a:lnTo>
                    <a:pt x="3604260" y="6222322"/>
                  </a:lnTo>
                  <a:lnTo>
                    <a:pt x="3248660" y="5728292"/>
                  </a:lnTo>
                  <a:lnTo>
                    <a:pt x="2893060" y="6222322"/>
                  </a:lnTo>
                  <a:lnTo>
                    <a:pt x="2885440" y="6222322"/>
                  </a:lnTo>
                  <a:lnTo>
                    <a:pt x="2528570" y="5728292"/>
                  </a:lnTo>
                  <a:lnTo>
                    <a:pt x="2172970" y="6222322"/>
                  </a:lnTo>
                  <a:lnTo>
                    <a:pt x="2165350" y="6222322"/>
                  </a:lnTo>
                  <a:lnTo>
                    <a:pt x="1809750" y="5728292"/>
                  </a:lnTo>
                  <a:lnTo>
                    <a:pt x="1452880" y="6222322"/>
                  </a:lnTo>
                  <a:lnTo>
                    <a:pt x="1446530" y="6222322"/>
                  </a:lnTo>
                  <a:lnTo>
                    <a:pt x="1089660" y="5728292"/>
                  </a:lnTo>
                  <a:lnTo>
                    <a:pt x="734060" y="6222322"/>
                  </a:lnTo>
                  <a:lnTo>
                    <a:pt x="725170" y="6222322"/>
                  </a:lnTo>
                  <a:lnTo>
                    <a:pt x="290830" y="5740992"/>
                  </a:lnTo>
                  <a:lnTo>
                    <a:pt x="1270" y="6222322"/>
                  </a:lnTo>
                  <a:lnTo>
                    <a:pt x="0" y="6222322"/>
                  </a:lnTo>
                  <a:lnTo>
                    <a:pt x="2540" y="4983624"/>
                  </a:lnTo>
                  <a:lnTo>
                    <a:pt x="7620" y="1190311"/>
                  </a:lnTo>
                  <a:lnTo>
                    <a:pt x="10160" y="0"/>
                  </a:lnTo>
                  <a:lnTo>
                    <a:pt x="5765800" y="0"/>
                  </a:lnTo>
                  <a:close/>
                </a:path>
              </a:pathLst>
            </a:custGeom>
            <a:solidFill>
              <a:srgbClr val="1E7066">
                <a:alpha val="72941"/>
              </a:srgbClr>
            </a:solidFill>
          </p:spPr>
        </p:sp>
      </p:grpSp>
      <p:sp>
        <p:nvSpPr>
          <p:cNvPr name="TextBox 6" id="6"/>
          <p:cNvSpPr txBox="true"/>
          <p:nvPr/>
        </p:nvSpPr>
        <p:spPr>
          <a:xfrm rot="0">
            <a:off x="715918" y="570960"/>
            <a:ext cx="5350818" cy="1200051"/>
          </a:xfrm>
          <a:prstGeom prst="rect">
            <a:avLst/>
          </a:prstGeom>
        </p:spPr>
        <p:txBody>
          <a:bodyPr anchor="t" rtlCol="false" tIns="0" lIns="0" bIns="0" rIns="0">
            <a:spAutoFit/>
          </a:bodyPr>
          <a:lstStyle/>
          <a:p>
            <a:pPr algn="ctr">
              <a:lnSpc>
                <a:spcPts val="9799"/>
              </a:lnSpc>
            </a:pPr>
            <a:r>
              <a:rPr lang="en-US" sz="6999">
                <a:solidFill>
                  <a:srgbClr val="000000"/>
                </a:solidFill>
                <a:latin typeface="Montserrat Classic Bold"/>
              </a:rPr>
              <a:t>In essence...</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32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380035" y="0"/>
            <a:ext cx="6185994" cy="5151246"/>
          </a:xfrm>
          <a:prstGeom prst="rect">
            <a:avLst/>
          </a:prstGeom>
        </p:spPr>
      </p:pic>
      <p:pic>
        <p:nvPicPr>
          <p:cNvPr name="Picture 3" id="3"/>
          <p:cNvPicPr>
            <a:picLocks noChangeAspect="true"/>
          </p:cNvPicPr>
          <p:nvPr/>
        </p:nvPicPr>
        <p:blipFill>
          <a:blip r:embed="rId5">
            <a:alphaModFix amt="28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363101" y="6018890"/>
            <a:ext cx="4140044" cy="4114800"/>
          </a:xfrm>
          <a:prstGeom prst="rect">
            <a:avLst/>
          </a:prstGeom>
        </p:spPr>
      </p:pic>
      <p:sp>
        <p:nvSpPr>
          <p:cNvPr name="TextBox 4" id="4"/>
          <p:cNvSpPr txBox="true"/>
          <p:nvPr/>
        </p:nvSpPr>
        <p:spPr>
          <a:xfrm rot="0">
            <a:off x="1028700" y="895350"/>
            <a:ext cx="6957715" cy="1200150"/>
          </a:xfrm>
          <a:prstGeom prst="rect">
            <a:avLst/>
          </a:prstGeom>
        </p:spPr>
        <p:txBody>
          <a:bodyPr anchor="t" rtlCol="false" tIns="0" lIns="0" bIns="0" rIns="0">
            <a:spAutoFit/>
          </a:bodyPr>
          <a:lstStyle/>
          <a:p>
            <a:pPr algn="ctr">
              <a:lnSpc>
                <a:spcPts val="9799"/>
              </a:lnSpc>
            </a:pPr>
            <a:r>
              <a:rPr lang="en-US" sz="6999">
                <a:solidFill>
                  <a:srgbClr val="000000"/>
                </a:solidFill>
                <a:latin typeface="Montserrat Extra-Bold"/>
              </a:rPr>
              <a:t>Improvements</a:t>
            </a:r>
          </a:p>
        </p:txBody>
      </p:sp>
      <p:sp>
        <p:nvSpPr>
          <p:cNvPr name="TextBox 5" id="5"/>
          <p:cNvSpPr txBox="true"/>
          <p:nvPr/>
        </p:nvSpPr>
        <p:spPr>
          <a:xfrm rot="0">
            <a:off x="1459799" y="2856484"/>
            <a:ext cx="10920235" cy="584756"/>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Montserrat"/>
              </a:rPr>
              <a:t>A</a:t>
            </a:r>
            <a:r>
              <a:rPr lang="en-US" sz="3399">
                <a:solidFill>
                  <a:srgbClr val="000000"/>
                </a:solidFill>
                <a:latin typeface="Montserrat"/>
              </a:rPr>
              <a:t>ddressing the low precision and f1-scores</a:t>
            </a:r>
          </a:p>
        </p:txBody>
      </p:sp>
      <p:sp>
        <p:nvSpPr>
          <p:cNvPr name="TextBox 6" id="6"/>
          <p:cNvSpPr txBox="true"/>
          <p:nvPr/>
        </p:nvSpPr>
        <p:spPr>
          <a:xfrm rot="0">
            <a:off x="2526297" y="3918870"/>
            <a:ext cx="10920235" cy="2398078"/>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Montserrat"/>
              </a:rPr>
              <a:t>Implementing some more advanced techniques such as dimensionality reduction, ensemble learning and deep learning may contribute to the model's performance</a:t>
            </a:r>
          </a:p>
        </p:txBody>
      </p:sp>
      <p:sp>
        <p:nvSpPr>
          <p:cNvPr name="TextBox 7" id="7"/>
          <p:cNvSpPr txBox="true"/>
          <p:nvPr/>
        </p:nvSpPr>
        <p:spPr>
          <a:xfrm rot="0">
            <a:off x="4238335" y="6672750"/>
            <a:ext cx="11790754" cy="1792499"/>
          </a:xfrm>
          <a:prstGeom prst="rect">
            <a:avLst/>
          </a:prstGeom>
        </p:spPr>
        <p:txBody>
          <a:bodyPr anchor="t" rtlCol="false" tIns="0" lIns="0" bIns="0" rIns="0">
            <a:spAutoFit/>
          </a:bodyPr>
          <a:lstStyle/>
          <a:p>
            <a:pPr marL="733608" indent="-366804" lvl="1">
              <a:lnSpc>
                <a:spcPts val="4757"/>
              </a:lnSpc>
              <a:buFont typeface="Arial"/>
              <a:buChar char="•"/>
            </a:pPr>
            <a:r>
              <a:rPr lang="en-US" sz="3397">
                <a:solidFill>
                  <a:srgbClr val="000000"/>
                </a:solidFill>
                <a:latin typeface="Montserrat"/>
              </a:rPr>
              <a:t>Leveling the imbalanced data (e.g. there were less data on clients who agreed to make a term deposit) to improve its overall performance further</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087162" y="5525790"/>
            <a:ext cx="5832143" cy="4421824"/>
          </a:xfrm>
          <a:prstGeom prst="rect">
            <a:avLst/>
          </a:prstGeom>
        </p:spPr>
      </p:pic>
      <p:pic>
        <p:nvPicPr>
          <p:cNvPr name="Picture 3" id="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1619802" y="492343"/>
            <a:ext cx="5758626" cy="4114800"/>
          </a:xfrm>
          <a:prstGeom prst="rect">
            <a:avLst/>
          </a:prstGeom>
        </p:spPr>
      </p:pic>
      <p:sp>
        <p:nvSpPr>
          <p:cNvPr name="TextBox 4" id="4"/>
          <p:cNvSpPr txBox="true"/>
          <p:nvPr/>
        </p:nvSpPr>
        <p:spPr>
          <a:xfrm rot="0">
            <a:off x="715918" y="1104900"/>
            <a:ext cx="10591102" cy="1219200"/>
          </a:xfrm>
          <a:prstGeom prst="rect">
            <a:avLst/>
          </a:prstGeom>
        </p:spPr>
        <p:txBody>
          <a:bodyPr anchor="t" rtlCol="false" tIns="0" lIns="0" bIns="0" rIns="0">
            <a:spAutoFit/>
          </a:bodyPr>
          <a:lstStyle/>
          <a:p>
            <a:pPr>
              <a:lnSpc>
                <a:spcPts val="9350"/>
              </a:lnSpc>
            </a:pPr>
            <a:r>
              <a:rPr lang="en-US" sz="8499">
                <a:solidFill>
                  <a:srgbClr val="100F0D"/>
                </a:solidFill>
                <a:latin typeface="Montserrat Classic Bold"/>
              </a:rPr>
              <a:t>Recommendations</a:t>
            </a:r>
          </a:p>
        </p:txBody>
      </p:sp>
      <p:sp>
        <p:nvSpPr>
          <p:cNvPr name="TextBox 5" id="5"/>
          <p:cNvSpPr txBox="true"/>
          <p:nvPr/>
        </p:nvSpPr>
        <p:spPr>
          <a:xfrm rot="0">
            <a:off x="1028700" y="2830215"/>
            <a:ext cx="10591102" cy="5324475"/>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100F0D"/>
                </a:solidFill>
                <a:latin typeface="Montserrat Classic"/>
              </a:rPr>
              <a:t>Making 'Job' specification a mandatory column for clients to fill in</a:t>
            </a:r>
          </a:p>
          <a:p>
            <a:pPr marL="647702" indent="-323851" lvl="1">
              <a:lnSpc>
                <a:spcPts val="4200"/>
              </a:lnSpc>
              <a:buFont typeface="Arial"/>
              <a:buChar char="•"/>
            </a:pPr>
            <a:r>
              <a:rPr lang="en-US" sz="3000">
                <a:solidFill>
                  <a:srgbClr val="100F0D"/>
                </a:solidFill>
                <a:latin typeface="Montserrat Classic"/>
              </a:rPr>
              <a:t>Tune the campaign according to the national econometrics</a:t>
            </a:r>
          </a:p>
          <a:p>
            <a:pPr marL="647702" indent="-323851" lvl="1">
              <a:lnSpc>
                <a:spcPts val="4200"/>
              </a:lnSpc>
              <a:buFont typeface="Arial"/>
              <a:buChar char="•"/>
            </a:pPr>
            <a:r>
              <a:rPr lang="en-US" sz="3000">
                <a:solidFill>
                  <a:srgbClr val="100F0D"/>
                </a:solidFill>
                <a:latin typeface="Montserrat Classic"/>
              </a:rPr>
              <a:t>Always contact clients by cellphone when possible</a:t>
            </a:r>
          </a:p>
          <a:p>
            <a:pPr marL="647702" indent="-323851" lvl="1">
              <a:lnSpc>
                <a:spcPts val="4200"/>
              </a:lnSpc>
              <a:buFont typeface="Arial"/>
              <a:buChar char="•"/>
            </a:pPr>
            <a:r>
              <a:rPr lang="en-US" sz="3000">
                <a:solidFill>
                  <a:srgbClr val="100F0D"/>
                </a:solidFill>
                <a:latin typeface="Montserrat Classic"/>
              </a:rPr>
              <a:t>Creating a loyalty program for existing clients by giving them some bonuses and unique offers. Data shows that loyal clients, or clients with frequent past contacts are more likely to buy products/have higher conversion rate in making a term deposit</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1DBCE"/>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915824" y="2939702"/>
            <a:ext cx="5777748" cy="5657850"/>
            <a:chOff x="-72390" y="7620"/>
            <a:chExt cx="6487160" cy="6352540"/>
          </a:xfrm>
        </p:grpSpPr>
        <p:sp>
          <p:nvSpPr>
            <p:cNvPr name="Freeform 3" id="3"/>
            <p:cNvSpPr/>
            <p:nvPr/>
          </p:nvSpPr>
          <p:spPr>
            <a:xfrm>
              <a:off x="-72390" y="7620"/>
              <a:ext cx="6487160" cy="6352540"/>
            </a:xfrm>
            <a:custGeom>
              <a:avLst/>
              <a:gdLst/>
              <a:ahLst/>
              <a:cxnLst/>
              <a:rect r="r" b="b" t="t" l="l"/>
              <a:pathLst>
                <a:path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EE8F42">
                <a:alpha val="81961"/>
              </a:srgbClr>
            </a:solidFill>
          </p:spPr>
        </p:sp>
      </p:grpSp>
      <p:grpSp>
        <p:nvGrpSpPr>
          <p:cNvPr name="Group 4" id="4"/>
          <p:cNvGrpSpPr>
            <a:grpSpLocks noChangeAspect="true"/>
          </p:cNvGrpSpPr>
          <p:nvPr/>
        </p:nvGrpSpPr>
        <p:grpSpPr>
          <a:xfrm rot="0">
            <a:off x="8182663" y="1028700"/>
            <a:ext cx="5657850" cy="5657850"/>
            <a:chOff x="0" y="0"/>
            <a:chExt cx="2787650" cy="2787650"/>
          </a:xfrm>
        </p:grpSpPr>
        <p:sp>
          <p:nvSpPr>
            <p:cNvPr name="Freeform 5" id="5"/>
            <p:cNvSpPr/>
            <p:nvPr/>
          </p:nvSpPr>
          <p:spPr>
            <a:xfrm>
              <a:off x="0" y="0"/>
              <a:ext cx="2787650" cy="2787650"/>
            </a:xfrm>
            <a:custGeom>
              <a:avLst/>
              <a:gdLst/>
              <a:ahLst/>
              <a:cxnLst/>
              <a:rect r="r" b="b" t="t" l="l"/>
              <a:pathLst>
                <a:path h="2787650" w="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9E5B1D">
                <a:alpha val="25882"/>
              </a:srgbClr>
            </a:solidFill>
          </p:spPr>
        </p:sp>
      </p:gr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712910" y="1590379"/>
            <a:ext cx="8862179" cy="7106242"/>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p:cSld>
    <p:bg>
      <p:bgPr>
        <a:solidFill>
          <a:srgbClr val="F1DBCE"/>
        </a:solidFill>
      </p:bgPr>
    </p:bg>
    <p:spTree>
      <p:nvGrpSpPr>
        <p:cNvPr id="1" name=""/>
        <p:cNvGrpSpPr/>
        <p:nvPr/>
      </p:nvGrpSpPr>
      <p:grpSpPr>
        <a:xfrm>
          <a:off x="0" y="0"/>
          <a:ext cx="0" cy="0"/>
          <a:chOff x="0" y="0"/>
          <a:chExt cx="0" cy="0"/>
        </a:xfrm>
      </p:grpSpPr>
      <p:grpSp>
        <p:nvGrpSpPr>
          <p:cNvPr name="Group 2" id="2"/>
          <p:cNvGrpSpPr/>
          <p:nvPr/>
        </p:nvGrpSpPr>
        <p:grpSpPr>
          <a:xfrm rot="0">
            <a:off x="14473066" y="-1681605"/>
            <a:ext cx="3141560" cy="4539105"/>
            <a:chOff x="0" y="0"/>
            <a:chExt cx="4445000" cy="6422390"/>
          </a:xfrm>
        </p:grpSpPr>
        <p:sp>
          <p:nvSpPr>
            <p:cNvPr name="Freeform 3" id="3"/>
            <p:cNvSpPr/>
            <p:nvPr/>
          </p:nvSpPr>
          <p:spPr>
            <a:xfrm>
              <a:off x="0" y="4203700"/>
              <a:ext cx="4445000" cy="2218690"/>
            </a:xfrm>
            <a:custGeom>
              <a:avLst/>
              <a:gdLst/>
              <a:ahLst/>
              <a:cxnLst/>
              <a:rect r="r" b="b" t="t" l="l"/>
              <a:pathLst>
                <a:path h="2218690" w="4445000">
                  <a:moveTo>
                    <a:pt x="4445000" y="1450340"/>
                  </a:moveTo>
                  <a:lnTo>
                    <a:pt x="4445000" y="2218690"/>
                  </a:lnTo>
                  <a:lnTo>
                    <a:pt x="2222500" y="768350"/>
                  </a:lnTo>
                  <a:lnTo>
                    <a:pt x="0" y="2218690"/>
                  </a:lnTo>
                  <a:lnTo>
                    <a:pt x="0" y="1450340"/>
                  </a:lnTo>
                  <a:lnTo>
                    <a:pt x="2222500" y="0"/>
                  </a:lnTo>
                  <a:close/>
                </a:path>
              </a:pathLst>
            </a:custGeom>
            <a:solidFill>
              <a:srgbClr val="ED811E"/>
            </a:solidFill>
          </p:spPr>
        </p:sp>
        <p:sp>
          <p:nvSpPr>
            <p:cNvPr name="Freeform 4" id="4"/>
            <p:cNvSpPr/>
            <p:nvPr/>
          </p:nvSpPr>
          <p:spPr>
            <a:xfrm>
              <a:off x="0" y="0"/>
              <a:ext cx="4445000" cy="5654040"/>
            </a:xfrm>
            <a:custGeom>
              <a:avLst/>
              <a:gdLst/>
              <a:ahLst/>
              <a:cxnLst/>
              <a:rect r="r" b="b" t="t" l="l"/>
              <a:pathLst>
                <a:path h="5654040" w="4445000">
                  <a:moveTo>
                    <a:pt x="4445000" y="0"/>
                  </a:moveTo>
                  <a:lnTo>
                    <a:pt x="4445000" y="5654040"/>
                  </a:lnTo>
                  <a:lnTo>
                    <a:pt x="2222500" y="4203700"/>
                  </a:lnTo>
                  <a:lnTo>
                    <a:pt x="0" y="5654040"/>
                  </a:lnTo>
                  <a:lnTo>
                    <a:pt x="0" y="0"/>
                  </a:lnTo>
                  <a:close/>
                </a:path>
              </a:pathLst>
            </a:custGeom>
            <a:solidFill>
              <a:srgbClr val="3D9F93"/>
            </a:solidFill>
          </p:spPr>
        </p:sp>
      </p:grpSp>
      <p:sp>
        <p:nvSpPr>
          <p:cNvPr name="TextBox 5" id="5"/>
          <p:cNvSpPr txBox="true"/>
          <p:nvPr/>
        </p:nvSpPr>
        <p:spPr>
          <a:xfrm rot="0">
            <a:off x="3158678" y="3495675"/>
            <a:ext cx="11970644" cy="3133725"/>
          </a:xfrm>
          <a:prstGeom prst="rect">
            <a:avLst/>
          </a:prstGeom>
        </p:spPr>
        <p:txBody>
          <a:bodyPr anchor="t" rtlCol="false" tIns="0" lIns="0" bIns="0" rIns="0">
            <a:spAutoFit/>
          </a:bodyPr>
          <a:lstStyle/>
          <a:p>
            <a:pPr algn="ctr">
              <a:lnSpc>
                <a:spcPts val="12599"/>
              </a:lnSpc>
            </a:pPr>
            <a:r>
              <a:rPr lang="en-US" sz="9000">
                <a:solidFill>
                  <a:srgbClr val="000000"/>
                </a:solidFill>
                <a:latin typeface="Montserrat Extra-Bold"/>
              </a:rPr>
              <a:t>Problem Statement</a:t>
            </a:r>
          </a:p>
          <a:p>
            <a:pPr algn="ctr">
              <a:lnSpc>
                <a:spcPts val="12599"/>
              </a:lnSpc>
            </a:pPr>
            <a:r>
              <a:rPr lang="en-US" sz="9000">
                <a:solidFill>
                  <a:srgbClr val="000000"/>
                </a:solidFill>
                <a:latin typeface="Montserrat Extra-Bold"/>
              </a:rPr>
              <a:t>&amp; Goals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72B7BE"/>
        </a:solidFill>
      </p:bgPr>
    </p:bg>
    <p:spTree>
      <p:nvGrpSpPr>
        <p:cNvPr id="1" name=""/>
        <p:cNvGrpSpPr/>
        <p:nvPr/>
      </p:nvGrpSpPr>
      <p:grpSpPr>
        <a:xfrm>
          <a:off x="0" y="0"/>
          <a:ext cx="0" cy="0"/>
          <a:chOff x="0" y="0"/>
          <a:chExt cx="0" cy="0"/>
        </a:xfrm>
      </p:grpSpPr>
      <p:sp>
        <p:nvSpPr>
          <p:cNvPr name="AutoShape 2" id="2"/>
          <p:cNvSpPr/>
          <p:nvPr/>
        </p:nvSpPr>
        <p:spPr>
          <a:xfrm rot="0">
            <a:off x="0" y="0"/>
            <a:ext cx="9144000" cy="10287000"/>
          </a:xfrm>
          <a:prstGeom prst="rect">
            <a:avLst/>
          </a:prstGeom>
          <a:solidFill>
            <a:srgbClr val="FFFCFA"/>
          </a:solidFill>
        </p:spPr>
      </p:sp>
      <p:pic>
        <p:nvPicPr>
          <p:cNvPr name="Picture 3" id="3"/>
          <p:cNvPicPr>
            <a:picLocks noChangeAspect="true"/>
          </p:cNvPicPr>
          <p:nvPr/>
        </p:nvPicPr>
        <p:blipFill>
          <a:blip r:embed="rId3">
            <a:alphaModFix amt="32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75217" y="1778950"/>
            <a:ext cx="4288568" cy="4288568"/>
          </a:xfrm>
          <a:prstGeom prst="rect">
            <a:avLst/>
          </a:prstGeom>
        </p:spPr>
      </p:pic>
      <p:pic>
        <p:nvPicPr>
          <p:cNvPr name="Picture 4" id="4"/>
          <p:cNvPicPr>
            <a:picLocks noChangeAspect="true"/>
          </p:cNvPicPr>
          <p:nvPr/>
        </p:nvPicPr>
        <p:blipFill>
          <a:blip r:embed="rId5">
            <a:alphaModFix amt="19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3042087" y="4960023"/>
            <a:ext cx="4460488" cy="4114800"/>
          </a:xfrm>
          <a:prstGeom prst="rect">
            <a:avLst/>
          </a:prstGeom>
        </p:spPr>
      </p:pic>
      <p:grpSp>
        <p:nvGrpSpPr>
          <p:cNvPr name="Group 5" id="5"/>
          <p:cNvGrpSpPr/>
          <p:nvPr/>
        </p:nvGrpSpPr>
        <p:grpSpPr>
          <a:xfrm rot="0">
            <a:off x="1852935" y="3026987"/>
            <a:ext cx="5438129" cy="4233025"/>
            <a:chOff x="0" y="0"/>
            <a:chExt cx="7250839" cy="5644034"/>
          </a:xfrm>
        </p:grpSpPr>
        <p:sp>
          <p:nvSpPr>
            <p:cNvPr name="TextBox 6" id="6"/>
            <p:cNvSpPr txBox="true"/>
            <p:nvPr/>
          </p:nvSpPr>
          <p:spPr>
            <a:xfrm rot="0">
              <a:off x="0" y="0"/>
              <a:ext cx="7250839" cy="2844800"/>
            </a:xfrm>
            <a:prstGeom prst="rect">
              <a:avLst/>
            </a:prstGeom>
          </p:spPr>
          <p:txBody>
            <a:bodyPr anchor="t" rtlCol="false" tIns="0" lIns="0" bIns="0" rIns="0">
              <a:spAutoFit/>
            </a:bodyPr>
            <a:lstStyle/>
            <a:p>
              <a:pPr algn="ctr">
                <a:lnSpc>
                  <a:spcPts val="8399"/>
                </a:lnSpc>
              </a:pPr>
              <a:r>
                <a:rPr lang="en-US" sz="6999" spc="209">
                  <a:solidFill>
                    <a:srgbClr val="100F0D"/>
                  </a:solidFill>
                  <a:latin typeface="Montserrat Extra-Bold Bold"/>
                </a:rPr>
                <a:t>Problem</a:t>
              </a:r>
              <a:r>
                <a:rPr lang="en-US" sz="6999" spc="209" u="sng">
                  <a:solidFill>
                    <a:srgbClr val="100F0D"/>
                  </a:solidFill>
                  <a:latin typeface="Montserrat Extra-Bold Bold"/>
                </a:rPr>
                <a:t> Statement</a:t>
              </a:r>
            </a:p>
          </p:txBody>
        </p:sp>
        <p:sp>
          <p:nvSpPr>
            <p:cNvPr name="TextBox 7" id="7"/>
            <p:cNvSpPr txBox="true"/>
            <p:nvPr/>
          </p:nvSpPr>
          <p:spPr>
            <a:xfrm rot="0">
              <a:off x="0" y="3379836"/>
              <a:ext cx="7250839" cy="2264198"/>
            </a:xfrm>
            <a:prstGeom prst="rect">
              <a:avLst/>
            </a:prstGeom>
          </p:spPr>
          <p:txBody>
            <a:bodyPr anchor="t" rtlCol="false" tIns="0" lIns="0" bIns="0" rIns="0">
              <a:spAutoFit/>
            </a:bodyPr>
            <a:lstStyle/>
            <a:p>
              <a:pPr algn="just">
                <a:lnSpc>
                  <a:spcPts val="3380"/>
                </a:lnSpc>
              </a:pPr>
              <a:r>
                <a:rPr lang="en-US" sz="2600" spc="78">
                  <a:solidFill>
                    <a:srgbClr val="100F0D"/>
                  </a:solidFill>
                  <a:latin typeface="Montserrat Classic Bold"/>
                </a:rPr>
                <a:t>Portugal Bank sees a potential decline in revenue as clients are not depositing into the bank as frequently as before</a:t>
              </a:r>
            </a:p>
          </p:txBody>
        </p:sp>
      </p:grpSp>
      <p:grpSp>
        <p:nvGrpSpPr>
          <p:cNvPr name="Group 8" id="8"/>
          <p:cNvGrpSpPr/>
          <p:nvPr/>
        </p:nvGrpSpPr>
        <p:grpSpPr>
          <a:xfrm rot="0">
            <a:off x="10683568" y="3026987"/>
            <a:ext cx="6225983" cy="4606286"/>
            <a:chOff x="0" y="0"/>
            <a:chExt cx="8301311" cy="6141715"/>
          </a:xfrm>
        </p:grpSpPr>
        <p:sp>
          <p:nvSpPr>
            <p:cNvPr name="TextBox 9" id="9"/>
            <p:cNvSpPr txBox="true"/>
            <p:nvPr/>
          </p:nvSpPr>
          <p:spPr>
            <a:xfrm rot="0">
              <a:off x="0" y="0"/>
              <a:ext cx="8301311" cy="1625600"/>
            </a:xfrm>
            <a:prstGeom prst="rect">
              <a:avLst/>
            </a:prstGeom>
          </p:spPr>
          <p:txBody>
            <a:bodyPr anchor="t" rtlCol="false" tIns="0" lIns="0" bIns="0" rIns="0">
              <a:spAutoFit/>
            </a:bodyPr>
            <a:lstStyle/>
            <a:p>
              <a:pPr algn="ctr">
                <a:lnSpc>
                  <a:spcPts val="9600"/>
                </a:lnSpc>
              </a:pPr>
              <a:r>
                <a:rPr lang="en-US" sz="8000" spc="240" u="sng">
                  <a:solidFill>
                    <a:srgbClr val="100F0D"/>
                  </a:solidFill>
                  <a:latin typeface="Montserrat Extra-Bold Bold"/>
                </a:rPr>
                <a:t>Objectives</a:t>
              </a:r>
            </a:p>
          </p:txBody>
        </p:sp>
        <p:sp>
          <p:nvSpPr>
            <p:cNvPr name="TextBox 10" id="10"/>
            <p:cNvSpPr txBox="true"/>
            <p:nvPr/>
          </p:nvSpPr>
          <p:spPr>
            <a:xfrm rot="0">
              <a:off x="0" y="2160636"/>
              <a:ext cx="8301311" cy="3981080"/>
            </a:xfrm>
            <a:prstGeom prst="rect">
              <a:avLst/>
            </a:prstGeom>
          </p:spPr>
          <p:txBody>
            <a:bodyPr anchor="t" rtlCol="false" tIns="0" lIns="0" bIns="0" rIns="0">
              <a:spAutoFit/>
            </a:bodyPr>
            <a:lstStyle/>
            <a:p>
              <a:pPr marL="561341" indent="-280670" lvl="1">
                <a:lnSpc>
                  <a:spcPts val="3380"/>
                </a:lnSpc>
                <a:buFont typeface="Arial"/>
                <a:buChar char="•"/>
              </a:pPr>
              <a:r>
                <a:rPr lang="en-US" sz="2600" spc="78">
                  <a:solidFill>
                    <a:srgbClr val="100F0D"/>
                  </a:solidFill>
                  <a:latin typeface="Montserrat Classic Bold"/>
                </a:rPr>
                <a:t>Identify target customers with higher conversion rate</a:t>
              </a:r>
            </a:p>
            <a:p>
              <a:pPr marL="561341" indent="-280670" lvl="1">
                <a:lnSpc>
                  <a:spcPts val="3380"/>
                </a:lnSpc>
                <a:buFont typeface="Arial"/>
                <a:buChar char="•"/>
              </a:pPr>
              <a:r>
                <a:rPr lang="en-US" sz="2600" spc="78">
                  <a:solidFill>
                    <a:srgbClr val="100F0D"/>
                  </a:solidFill>
                  <a:latin typeface="Montserrat Classic Bold"/>
                </a:rPr>
                <a:t>Minimize marketing costs by mainly focusing on target customers</a:t>
              </a:r>
            </a:p>
            <a:p>
              <a:pPr marL="561341" indent="-280670" lvl="1">
                <a:lnSpc>
                  <a:spcPts val="3380"/>
                </a:lnSpc>
                <a:buFont typeface="Arial"/>
                <a:buChar char="•"/>
              </a:pPr>
              <a:r>
                <a:rPr lang="en-US" sz="2600" spc="78">
                  <a:solidFill>
                    <a:srgbClr val="100F0D"/>
                  </a:solidFill>
                  <a:latin typeface="Montserrat Classic Bold"/>
                </a:rPr>
                <a:t>Appropriate funds and labor allocations</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C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9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92869" y="1313453"/>
            <a:ext cx="7212418" cy="7212418"/>
          </a:xfrm>
          <a:prstGeom prst="rect">
            <a:avLst/>
          </a:prstGeom>
        </p:spPr>
      </p:pic>
      <p:sp>
        <p:nvSpPr>
          <p:cNvPr name="TextBox 3" id="3"/>
          <p:cNvSpPr txBox="true"/>
          <p:nvPr/>
        </p:nvSpPr>
        <p:spPr>
          <a:xfrm rot="0">
            <a:off x="2101551" y="3590032"/>
            <a:ext cx="5595055" cy="2649736"/>
          </a:xfrm>
          <a:prstGeom prst="rect">
            <a:avLst/>
          </a:prstGeom>
        </p:spPr>
        <p:txBody>
          <a:bodyPr anchor="t" rtlCol="false" tIns="0" lIns="0" bIns="0" rIns="0">
            <a:spAutoFit/>
          </a:bodyPr>
          <a:lstStyle/>
          <a:p>
            <a:pPr algn="ctr">
              <a:lnSpc>
                <a:spcPts val="6930"/>
              </a:lnSpc>
            </a:pPr>
            <a:r>
              <a:rPr lang="en-US" sz="5775" spc="-57">
                <a:solidFill>
                  <a:srgbClr val="292626"/>
                </a:solidFill>
                <a:latin typeface="Montserrat Semi-Bold Bold"/>
              </a:rPr>
              <a:t>Supervised,</a:t>
            </a:r>
          </a:p>
          <a:p>
            <a:pPr algn="ctr">
              <a:lnSpc>
                <a:spcPts val="6930"/>
              </a:lnSpc>
            </a:pPr>
            <a:r>
              <a:rPr lang="en-US" sz="5775" spc="-57">
                <a:solidFill>
                  <a:srgbClr val="292626"/>
                </a:solidFill>
                <a:latin typeface="Montserrat Semi-Bold Bold"/>
              </a:rPr>
              <a:t>Classification</a:t>
            </a:r>
          </a:p>
          <a:p>
            <a:pPr algn="ctr">
              <a:lnSpc>
                <a:spcPts val="6930"/>
              </a:lnSpc>
            </a:pPr>
            <a:r>
              <a:rPr lang="en-US" sz="5775" spc="-57">
                <a:solidFill>
                  <a:srgbClr val="292626"/>
                </a:solidFill>
                <a:latin typeface="Montserrat Semi-Bold Bold"/>
              </a:rPr>
              <a:t>Problem</a:t>
            </a:r>
          </a:p>
        </p:txBody>
      </p:sp>
      <p:grpSp>
        <p:nvGrpSpPr>
          <p:cNvPr name="Group 4" id="4"/>
          <p:cNvGrpSpPr/>
          <p:nvPr/>
        </p:nvGrpSpPr>
        <p:grpSpPr>
          <a:xfrm rot="0">
            <a:off x="10469824" y="1086224"/>
            <a:ext cx="6028339" cy="7666877"/>
            <a:chOff x="0" y="0"/>
            <a:chExt cx="8037785" cy="10222503"/>
          </a:xfrm>
        </p:grpSpPr>
        <p:sp>
          <p:nvSpPr>
            <p:cNvPr name="TextBox 5" id="5"/>
            <p:cNvSpPr txBox="true"/>
            <p:nvPr/>
          </p:nvSpPr>
          <p:spPr>
            <a:xfrm rot="0">
              <a:off x="0" y="-38100"/>
              <a:ext cx="8037785" cy="678958"/>
            </a:xfrm>
            <a:prstGeom prst="rect">
              <a:avLst/>
            </a:prstGeom>
          </p:spPr>
          <p:txBody>
            <a:bodyPr anchor="t" rtlCol="false" tIns="0" lIns="0" bIns="0" rIns="0">
              <a:spAutoFit/>
            </a:bodyPr>
            <a:lstStyle/>
            <a:p>
              <a:pPr>
                <a:lnSpc>
                  <a:spcPts val="4100"/>
                </a:lnSpc>
              </a:pPr>
              <a:r>
                <a:rPr lang="en-US" sz="3154" spc="315">
                  <a:solidFill>
                    <a:srgbClr val="000000"/>
                  </a:solidFill>
                  <a:latin typeface="Montserrat Bold"/>
                </a:rPr>
                <a:t>APPROACH</a:t>
              </a:r>
            </a:p>
          </p:txBody>
        </p:sp>
        <p:sp>
          <p:nvSpPr>
            <p:cNvPr name="TextBox 6" id="6"/>
            <p:cNvSpPr txBox="true"/>
            <p:nvPr/>
          </p:nvSpPr>
          <p:spPr>
            <a:xfrm rot="0">
              <a:off x="0" y="986919"/>
              <a:ext cx="8037785" cy="9235584"/>
            </a:xfrm>
            <a:prstGeom prst="rect">
              <a:avLst/>
            </a:prstGeom>
          </p:spPr>
          <p:txBody>
            <a:bodyPr anchor="t" rtlCol="false" tIns="0" lIns="0" bIns="0" rIns="0">
              <a:spAutoFit/>
            </a:bodyPr>
            <a:lstStyle/>
            <a:p>
              <a:pPr>
                <a:lnSpc>
                  <a:spcPts val="3659"/>
                </a:lnSpc>
              </a:pPr>
              <a:r>
                <a:rPr lang="en-US" sz="2439" spc="24">
                  <a:solidFill>
                    <a:srgbClr val="000000"/>
                  </a:solidFill>
                  <a:latin typeface="Montserrat"/>
                </a:rPr>
                <a:t>Create machine learning (ML) algo</a:t>
              </a:r>
              <a:r>
                <a:rPr lang="en-US" sz="2439" spc="24">
                  <a:solidFill>
                    <a:srgbClr val="000000"/>
                  </a:solidFill>
                  <a:latin typeface="Montserrat"/>
                </a:rPr>
                <a:t>rithm to achieve efficient marketing and also g</a:t>
              </a:r>
              <a:r>
                <a:rPr lang="en-US" sz="2439" spc="24">
                  <a:solidFill>
                    <a:srgbClr val="000000"/>
                  </a:solidFill>
                  <a:latin typeface="Montserrat"/>
                </a:rPr>
                <a:t>ive an insight to banks how effective direct phone call campaigns are, as compared to other sales channels; and vice versa</a:t>
              </a:r>
            </a:p>
            <a:p>
              <a:pPr>
                <a:lnSpc>
                  <a:spcPts val="3659"/>
                </a:lnSpc>
              </a:pPr>
            </a:p>
            <a:p>
              <a:pPr>
                <a:lnSpc>
                  <a:spcPts val="3659"/>
                </a:lnSpc>
              </a:pPr>
              <a:r>
                <a:rPr lang="en-US" sz="2439" spc="24">
                  <a:solidFill>
                    <a:srgbClr val="000000"/>
                  </a:solidFill>
                  <a:latin typeface="Montserrat"/>
                </a:rPr>
                <a:t>Evaluation method: Accuracy, Precision, Recall, F1-score </a:t>
              </a:r>
            </a:p>
            <a:p>
              <a:pPr>
                <a:lnSpc>
                  <a:spcPts val="3659"/>
                </a:lnSpc>
              </a:pPr>
              <a:r>
                <a:rPr lang="en-US" sz="2439" spc="24">
                  <a:solidFill>
                    <a:srgbClr val="000000"/>
                  </a:solidFill>
                  <a:latin typeface="Montserrat"/>
                </a:rPr>
                <a:t>Focus on Recall scores</a:t>
              </a:r>
            </a:p>
            <a:p>
              <a:pPr>
                <a:lnSpc>
                  <a:spcPts val="3659"/>
                </a:lnSpc>
              </a:pPr>
            </a:p>
            <a:p>
              <a:pPr>
                <a:lnSpc>
                  <a:spcPts val="3659"/>
                </a:lnSpc>
              </a:pPr>
              <a:r>
                <a:rPr lang="en-US" sz="2439" spc="24">
                  <a:solidFill>
                    <a:srgbClr val="000000"/>
                  </a:solidFill>
                  <a:latin typeface="Montserrat"/>
                </a:rPr>
                <a:t>Risks include overestimation of target customer behavior despite customer having all aspects of being a 'potential client'</a:t>
              </a:r>
            </a:p>
          </p:txBody>
        </p:sp>
      </p:grpSp>
    </p:spTree>
  </p:cSld>
  <p:clrMapOvr>
    <a:masterClrMapping/>
  </p:clrMapOvr>
</p:sld>
</file>

<file path=ppt/slides/slide8.xml><?xml version="1.0" encoding="utf-8"?>
<p:sld xmlns:p="http://schemas.openxmlformats.org/presentationml/2006/main" xmlns:a="http://schemas.openxmlformats.org/drawingml/2006/main">
  <p:cSld>
    <p:bg>
      <p:bgPr>
        <a:solidFill>
          <a:srgbClr val="F1DBCE"/>
        </a:solidFill>
      </p:bgPr>
    </p:bg>
    <p:spTree>
      <p:nvGrpSpPr>
        <p:cNvPr id="1" name=""/>
        <p:cNvGrpSpPr/>
        <p:nvPr/>
      </p:nvGrpSpPr>
      <p:grpSpPr>
        <a:xfrm>
          <a:off x="0" y="0"/>
          <a:ext cx="0" cy="0"/>
          <a:chOff x="0" y="0"/>
          <a:chExt cx="0" cy="0"/>
        </a:xfrm>
      </p:grpSpPr>
      <p:grpSp>
        <p:nvGrpSpPr>
          <p:cNvPr name="Group 2" id="2"/>
          <p:cNvGrpSpPr/>
          <p:nvPr/>
        </p:nvGrpSpPr>
        <p:grpSpPr>
          <a:xfrm rot="0">
            <a:off x="14473066" y="-1681605"/>
            <a:ext cx="3141560" cy="4539105"/>
            <a:chOff x="0" y="0"/>
            <a:chExt cx="4445000" cy="6422390"/>
          </a:xfrm>
        </p:grpSpPr>
        <p:sp>
          <p:nvSpPr>
            <p:cNvPr name="Freeform 3" id="3"/>
            <p:cNvSpPr/>
            <p:nvPr/>
          </p:nvSpPr>
          <p:spPr>
            <a:xfrm>
              <a:off x="0" y="4203700"/>
              <a:ext cx="4445000" cy="2218690"/>
            </a:xfrm>
            <a:custGeom>
              <a:avLst/>
              <a:gdLst/>
              <a:ahLst/>
              <a:cxnLst/>
              <a:rect r="r" b="b" t="t" l="l"/>
              <a:pathLst>
                <a:path h="2218690" w="4445000">
                  <a:moveTo>
                    <a:pt x="4445000" y="1450340"/>
                  </a:moveTo>
                  <a:lnTo>
                    <a:pt x="4445000" y="2218690"/>
                  </a:lnTo>
                  <a:lnTo>
                    <a:pt x="2222500" y="768350"/>
                  </a:lnTo>
                  <a:lnTo>
                    <a:pt x="0" y="2218690"/>
                  </a:lnTo>
                  <a:lnTo>
                    <a:pt x="0" y="1450340"/>
                  </a:lnTo>
                  <a:lnTo>
                    <a:pt x="2222500" y="0"/>
                  </a:lnTo>
                  <a:close/>
                </a:path>
              </a:pathLst>
            </a:custGeom>
            <a:solidFill>
              <a:srgbClr val="ED811E"/>
            </a:solidFill>
          </p:spPr>
        </p:sp>
        <p:sp>
          <p:nvSpPr>
            <p:cNvPr name="Freeform 4" id="4"/>
            <p:cNvSpPr/>
            <p:nvPr/>
          </p:nvSpPr>
          <p:spPr>
            <a:xfrm>
              <a:off x="0" y="0"/>
              <a:ext cx="4445000" cy="5654040"/>
            </a:xfrm>
            <a:custGeom>
              <a:avLst/>
              <a:gdLst/>
              <a:ahLst/>
              <a:cxnLst/>
              <a:rect r="r" b="b" t="t" l="l"/>
              <a:pathLst>
                <a:path h="5654040" w="4445000">
                  <a:moveTo>
                    <a:pt x="4445000" y="0"/>
                  </a:moveTo>
                  <a:lnTo>
                    <a:pt x="4445000" y="5654040"/>
                  </a:lnTo>
                  <a:lnTo>
                    <a:pt x="2222500" y="4203700"/>
                  </a:lnTo>
                  <a:lnTo>
                    <a:pt x="0" y="5654040"/>
                  </a:lnTo>
                  <a:lnTo>
                    <a:pt x="0" y="0"/>
                  </a:lnTo>
                  <a:close/>
                </a:path>
              </a:pathLst>
            </a:custGeom>
            <a:solidFill>
              <a:srgbClr val="3D9F93"/>
            </a:solidFill>
          </p:spPr>
        </p:sp>
      </p:grpSp>
      <p:sp>
        <p:nvSpPr>
          <p:cNvPr name="TextBox 5" id="5"/>
          <p:cNvSpPr txBox="true"/>
          <p:nvPr/>
        </p:nvSpPr>
        <p:spPr>
          <a:xfrm rot="0">
            <a:off x="2963217" y="3495675"/>
            <a:ext cx="12361565" cy="3133725"/>
          </a:xfrm>
          <a:prstGeom prst="rect">
            <a:avLst/>
          </a:prstGeom>
        </p:spPr>
        <p:txBody>
          <a:bodyPr anchor="t" rtlCol="false" tIns="0" lIns="0" bIns="0" rIns="0">
            <a:spAutoFit/>
          </a:bodyPr>
          <a:lstStyle/>
          <a:p>
            <a:pPr algn="ctr">
              <a:lnSpc>
                <a:spcPts val="12599"/>
              </a:lnSpc>
            </a:pPr>
            <a:r>
              <a:rPr lang="en-US" sz="9000">
                <a:solidFill>
                  <a:srgbClr val="000000"/>
                </a:solidFill>
                <a:latin typeface="Montserrat Extra-Bold"/>
              </a:rPr>
              <a:t>Data Understanding</a:t>
            </a:r>
          </a:p>
          <a:p>
            <a:pPr algn="ctr">
              <a:lnSpc>
                <a:spcPts val="12599"/>
              </a:lnSpc>
            </a:pPr>
            <a:r>
              <a:rPr lang="en-US" sz="9000">
                <a:solidFill>
                  <a:srgbClr val="000000"/>
                </a:solidFill>
                <a:latin typeface="Montserrat Extra-Bold"/>
              </a:rPr>
              <a:t>&amp; Data Cleaning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9F9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591209" y="1674355"/>
            <a:ext cx="5133297" cy="7314283"/>
          </a:xfrm>
          <a:prstGeom prst="rect">
            <a:avLst/>
          </a:prstGeom>
        </p:spPr>
      </p:pic>
      <p:grpSp>
        <p:nvGrpSpPr>
          <p:cNvPr name="Group 3" id="3"/>
          <p:cNvGrpSpPr>
            <a:grpSpLocks noChangeAspect="true"/>
          </p:cNvGrpSpPr>
          <p:nvPr/>
        </p:nvGrpSpPr>
        <p:grpSpPr>
          <a:xfrm rot="0">
            <a:off x="667022" y="5675769"/>
            <a:ext cx="4428644" cy="4428644"/>
            <a:chOff x="0" y="0"/>
            <a:chExt cx="6355080" cy="6355080"/>
          </a:xfrm>
        </p:grpSpPr>
        <p:sp>
          <p:nvSpPr>
            <p:cNvPr name="Freeform 4" id="4"/>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1DA95"/>
            </a:solidFill>
          </p:spPr>
        </p:sp>
      </p:grpSp>
      <p:grpSp>
        <p:nvGrpSpPr>
          <p:cNvPr name="Group 5" id="5"/>
          <p:cNvGrpSpPr>
            <a:grpSpLocks noChangeAspect="true"/>
          </p:cNvGrpSpPr>
          <p:nvPr/>
        </p:nvGrpSpPr>
        <p:grpSpPr>
          <a:xfrm rot="0">
            <a:off x="826653" y="1622254"/>
            <a:ext cx="4719503" cy="4719503"/>
            <a:chOff x="0" y="0"/>
            <a:chExt cx="6355080" cy="6355080"/>
          </a:xfrm>
        </p:grpSpPr>
        <p:sp>
          <p:nvSpPr>
            <p:cNvPr name="Freeform 6" id="6"/>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13538A">
                <a:alpha val="69804"/>
              </a:srgbClr>
            </a:solidFill>
          </p:spPr>
        </p:sp>
      </p:grpSp>
      <p:grpSp>
        <p:nvGrpSpPr>
          <p:cNvPr name="Group 7" id="7"/>
          <p:cNvGrpSpPr>
            <a:grpSpLocks noChangeAspect="true"/>
          </p:cNvGrpSpPr>
          <p:nvPr/>
        </p:nvGrpSpPr>
        <p:grpSpPr>
          <a:xfrm rot="0">
            <a:off x="4414653" y="2945884"/>
            <a:ext cx="6298070" cy="6298070"/>
            <a:chOff x="0" y="0"/>
            <a:chExt cx="6355080" cy="6355080"/>
          </a:xfrm>
        </p:grpSpPr>
        <p:sp>
          <p:nvSpPr>
            <p:cNvPr name="Freeform 8" id="8"/>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ED811E">
                <a:alpha val="69804"/>
              </a:srgbClr>
            </a:solidFill>
          </p:spPr>
        </p:sp>
      </p:grpSp>
      <p:sp>
        <p:nvSpPr>
          <p:cNvPr name="TextBox 9" id="9"/>
          <p:cNvSpPr txBox="true"/>
          <p:nvPr/>
        </p:nvSpPr>
        <p:spPr>
          <a:xfrm rot="0">
            <a:off x="10865133" y="9431905"/>
            <a:ext cx="6394167" cy="333326"/>
          </a:xfrm>
          <a:prstGeom prst="rect">
            <a:avLst/>
          </a:prstGeom>
        </p:spPr>
        <p:txBody>
          <a:bodyPr anchor="t" rtlCol="false" tIns="0" lIns="0" bIns="0" rIns="0">
            <a:spAutoFit/>
          </a:bodyPr>
          <a:lstStyle/>
          <a:p>
            <a:pPr algn="r">
              <a:lnSpc>
                <a:spcPts val="2799"/>
              </a:lnSpc>
              <a:spcBef>
                <a:spcPct val="0"/>
              </a:spcBef>
            </a:pPr>
            <a:r>
              <a:rPr lang="en-US" sz="1999">
                <a:solidFill>
                  <a:srgbClr val="1B1B1B"/>
                </a:solidFill>
                <a:latin typeface="Montserrat"/>
              </a:rPr>
              <a:t>Bank Marketing Campaign</a:t>
            </a:r>
          </a:p>
        </p:txBody>
      </p:sp>
      <p:grpSp>
        <p:nvGrpSpPr>
          <p:cNvPr name="Group 10" id="10"/>
          <p:cNvGrpSpPr/>
          <p:nvPr/>
        </p:nvGrpSpPr>
        <p:grpSpPr>
          <a:xfrm rot="0">
            <a:off x="5126790" y="5620"/>
            <a:ext cx="9031067" cy="2046159"/>
            <a:chOff x="0" y="0"/>
            <a:chExt cx="12041423" cy="2728212"/>
          </a:xfrm>
        </p:grpSpPr>
        <p:sp>
          <p:nvSpPr>
            <p:cNvPr name="TextBox 11" id="11"/>
            <p:cNvSpPr txBox="true"/>
            <p:nvPr/>
          </p:nvSpPr>
          <p:spPr>
            <a:xfrm rot="0">
              <a:off x="0" y="1178879"/>
              <a:ext cx="12041423" cy="1549334"/>
            </a:xfrm>
            <a:prstGeom prst="rect">
              <a:avLst/>
            </a:prstGeom>
          </p:spPr>
          <p:txBody>
            <a:bodyPr anchor="t" rtlCol="false" tIns="0" lIns="0" bIns="0" rIns="0">
              <a:spAutoFit/>
            </a:bodyPr>
            <a:lstStyle/>
            <a:p>
              <a:pPr>
                <a:lnSpc>
                  <a:spcPts val="8800"/>
                </a:lnSpc>
              </a:pPr>
              <a:r>
                <a:rPr lang="en-US" sz="8000">
                  <a:solidFill>
                    <a:srgbClr val="1E7066"/>
                  </a:solidFill>
                  <a:latin typeface="Montserrat Extra-Bold Bold"/>
                </a:rPr>
                <a:t>Data Collection</a:t>
              </a:r>
            </a:p>
          </p:txBody>
        </p:sp>
        <p:sp>
          <p:nvSpPr>
            <p:cNvPr name="TextBox 12" id="12"/>
            <p:cNvSpPr txBox="true"/>
            <p:nvPr/>
          </p:nvSpPr>
          <p:spPr>
            <a:xfrm rot="0">
              <a:off x="0" y="-66675"/>
              <a:ext cx="10347711" cy="635592"/>
            </a:xfrm>
            <a:prstGeom prst="rect">
              <a:avLst/>
            </a:prstGeom>
          </p:spPr>
          <p:txBody>
            <a:bodyPr anchor="t" rtlCol="false" tIns="0" lIns="0" bIns="0" rIns="0">
              <a:spAutoFit/>
            </a:bodyPr>
            <a:lstStyle/>
            <a:p>
              <a:pPr>
                <a:lnSpc>
                  <a:spcPts val="3920"/>
                </a:lnSpc>
                <a:spcBef>
                  <a:spcPct val="0"/>
                </a:spcBef>
              </a:pPr>
            </a:p>
          </p:txBody>
        </p:sp>
      </p:grpSp>
      <p:sp>
        <p:nvSpPr>
          <p:cNvPr name="TextBox 13" id="13"/>
          <p:cNvSpPr txBox="true"/>
          <p:nvPr/>
        </p:nvSpPr>
        <p:spPr>
          <a:xfrm rot="0">
            <a:off x="1357059" y="2888734"/>
            <a:ext cx="3658689" cy="2162473"/>
          </a:xfrm>
          <a:prstGeom prst="rect">
            <a:avLst/>
          </a:prstGeom>
        </p:spPr>
        <p:txBody>
          <a:bodyPr anchor="t" rtlCol="false" tIns="0" lIns="0" bIns="0" rIns="0">
            <a:spAutoFit/>
          </a:bodyPr>
          <a:lstStyle/>
          <a:p>
            <a:pPr algn="ctr">
              <a:lnSpc>
                <a:spcPts val="3639"/>
              </a:lnSpc>
            </a:pPr>
            <a:r>
              <a:rPr lang="en-US" sz="2599">
                <a:solidFill>
                  <a:srgbClr val="094850"/>
                </a:solidFill>
                <a:latin typeface="Inter Bold"/>
              </a:rPr>
              <a:t>Data Source:</a:t>
            </a:r>
          </a:p>
          <a:p>
            <a:pPr algn="ctr">
              <a:lnSpc>
                <a:spcPts val="3360"/>
              </a:lnSpc>
              <a:spcBef>
                <a:spcPct val="0"/>
              </a:spcBef>
            </a:pPr>
            <a:r>
              <a:rPr lang="en-US" sz="2400">
                <a:solidFill>
                  <a:srgbClr val="000000"/>
                </a:solidFill>
                <a:latin typeface="Inter"/>
              </a:rPr>
              <a:t>https://www.kaggle.com/volodymyrgavrysh/bank-marketing-campaigns-dataset</a:t>
            </a:r>
          </a:p>
        </p:txBody>
      </p:sp>
      <p:sp>
        <p:nvSpPr>
          <p:cNvPr name="TextBox 14" id="14"/>
          <p:cNvSpPr txBox="true"/>
          <p:nvPr/>
        </p:nvSpPr>
        <p:spPr>
          <a:xfrm rot="0">
            <a:off x="1134221" y="7173970"/>
            <a:ext cx="3494245" cy="839946"/>
          </a:xfrm>
          <a:prstGeom prst="rect">
            <a:avLst/>
          </a:prstGeom>
        </p:spPr>
        <p:txBody>
          <a:bodyPr anchor="t" rtlCol="false" tIns="0" lIns="0" bIns="0" rIns="0">
            <a:spAutoFit/>
          </a:bodyPr>
          <a:lstStyle/>
          <a:p>
            <a:pPr algn="ctr">
              <a:lnSpc>
                <a:spcPts val="3359"/>
              </a:lnSpc>
            </a:pPr>
            <a:r>
              <a:rPr lang="en-US" sz="2400">
                <a:solidFill>
                  <a:srgbClr val="094850"/>
                </a:solidFill>
                <a:latin typeface="Montserrat Classic Bold"/>
              </a:rPr>
              <a:t>Number of Columns:</a:t>
            </a:r>
          </a:p>
          <a:p>
            <a:pPr algn="ctr">
              <a:lnSpc>
                <a:spcPts val="3359"/>
              </a:lnSpc>
              <a:spcBef>
                <a:spcPct val="0"/>
              </a:spcBef>
            </a:pPr>
            <a:r>
              <a:rPr lang="en-US" sz="2400">
                <a:solidFill>
                  <a:srgbClr val="000000"/>
                </a:solidFill>
                <a:latin typeface="Inter"/>
              </a:rPr>
              <a:t>20 + output variable</a:t>
            </a:r>
          </a:p>
        </p:txBody>
      </p:sp>
      <p:sp>
        <p:nvSpPr>
          <p:cNvPr name="TextBox 15" id="15"/>
          <p:cNvSpPr txBox="true"/>
          <p:nvPr/>
        </p:nvSpPr>
        <p:spPr>
          <a:xfrm rot="0">
            <a:off x="5015748" y="4289403"/>
            <a:ext cx="5259713" cy="3553882"/>
          </a:xfrm>
          <a:prstGeom prst="rect">
            <a:avLst/>
          </a:prstGeom>
        </p:spPr>
        <p:txBody>
          <a:bodyPr anchor="t" rtlCol="false" tIns="0" lIns="0" bIns="0" rIns="0">
            <a:spAutoFit/>
          </a:bodyPr>
          <a:lstStyle/>
          <a:p>
            <a:pPr algn="ctr">
              <a:lnSpc>
                <a:spcPts val="3751"/>
              </a:lnSpc>
              <a:spcBef>
                <a:spcPct val="0"/>
              </a:spcBef>
            </a:pPr>
            <a:r>
              <a:rPr lang="en-US" sz="2679">
                <a:solidFill>
                  <a:srgbClr val="094850"/>
                </a:solidFill>
                <a:latin typeface="Montserrat Classic Bold"/>
              </a:rPr>
              <a:t>Data Description:</a:t>
            </a:r>
          </a:p>
          <a:p>
            <a:pPr algn="ctr">
              <a:lnSpc>
                <a:spcPts val="3471"/>
              </a:lnSpc>
              <a:spcBef>
                <a:spcPct val="0"/>
              </a:spcBef>
            </a:pPr>
            <a:r>
              <a:rPr lang="en-US" sz="2479">
                <a:solidFill>
                  <a:srgbClr val="000000"/>
                </a:solidFill>
                <a:latin typeface="Montserrat Bold"/>
              </a:rPr>
              <a:t>A dataset that describes the Portugal bank's marketing campaigns results.</a:t>
            </a:r>
          </a:p>
          <a:p>
            <a:pPr algn="ctr">
              <a:lnSpc>
                <a:spcPts val="3471"/>
              </a:lnSpc>
              <a:spcBef>
                <a:spcPct val="0"/>
              </a:spcBef>
            </a:pPr>
            <a:r>
              <a:rPr lang="en-US" sz="2479">
                <a:solidFill>
                  <a:srgbClr val="000000"/>
                </a:solidFill>
                <a:latin typeface="Montserrat Bold"/>
              </a:rPr>
              <a:t>Conducted campaigns were based mostly on direct phone calls, offering bank clients to place a term deposit.</a:t>
            </a:r>
          </a:p>
        </p:txBody>
      </p:sp>
      <p:sp>
        <p:nvSpPr>
          <p:cNvPr name="TextBox 16" id="16"/>
          <p:cNvSpPr txBox="true"/>
          <p:nvPr/>
        </p:nvSpPr>
        <p:spPr>
          <a:xfrm rot="0">
            <a:off x="1348035" y="8106013"/>
            <a:ext cx="3066618" cy="839946"/>
          </a:xfrm>
          <a:prstGeom prst="rect">
            <a:avLst/>
          </a:prstGeom>
        </p:spPr>
        <p:txBody>
          <a:bodyPr anchor="t" rtlCol="false" tIns="0" lIns="0" bIns="0" rIns="0">
            <a:spAutoFit/>
          </a:bodyPr>
          <a:lstStyle/>
          <a:p>
            <a:pPr algn="ctr">
              <a:lnSpc>
                <a:spcPts val="3359"/>
              </a:lnSpc>
            </a:pPr>
            <a:r>
              <a:rPr lang="en-US" sz="2400">
                <a:solidFill>
                  <a:srgbClr val="094850"/>
                </a:solidFill>
                <a:latin typeface="Montserrat Classic Bold"/>
              </a:rPr>
              <a:t>Number of Rows:</a:t>
            </a:r>
          </a:p>
          <a:p>
            <a:pPr algn="ctr">
              <a:lnSpc>
                <a:spcPts val="3359"/>
              </a:lnSpc>
              <a:spcBef>
                <a:spcPct val="0"/>
              </a:spcBef>
            </a:pPr>
            <a:r>
              <a:rPr lang="en-US" sz="2400">
                <a:solidFill>
                  <a:srgbClr val="000000"/>
                </a:solidFill>
                <a:latin typeface="Inter"/>
              </a:rPr>
              <a:t>41188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DAExKlhwn2k</dc:identifier>
  <dcterms:modified xsi:type="dcterms:W3CDTF">2011-08-01T06:04:30Z</dcterms:modified>
  <cp:revision>1</cp:revision>
  <dc:title>Final Project Bank Marketing Campaign</dc:title>
</cp:coreProperties>
</file>